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76" r:id="rId3"/>
    <p:sldId id="257" r:id="rId4"/>
    <p:sldId id="277" r:id="rId5"/>
    <p:sldId id="258" r:id="rId6"/>
    <p:sldId id="259" r:id="rId7"/>
    <p:sldId id="278" r:id="rId8"/>
    <p:sldId id="268" r:id="rId9"/>
    <p:sldId id="260" r:id="rId10"/>
    <p:sldId id="261" r:id="rId11"/>
    <p:sldId id="262" r:id="rId12"/>
    <p:sldId id="263" r:id="rId13"/>
    <p:sldId id="279" r:id="rId14"/>
    <p:sldId id="270" r:id="rId15"/>
    <p:sldId id="269" r:id="rId16"/>
    <p:sldId id="264" r:id="rId17"/>
    <p:sldId id="265" r:id="rId18"/>
    <p:sldId id="266" r:id="rId19"/>
    <p:sldId id="267" r:id="rId20"/>
    <p:sldId id="271" r:id="rId21"/>
    <p:sldId id="272" r:id="rId22"/>
    <p:sldId id="273" r:id="rId23"/>
    <p:sldId id="274"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10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7B174F-7B3E-430F-8FF5-9D3AF8F95963}" type="datetimeFigureOut">
              <a:rPr lang="en-GB" smtClean="0"/>
              <a:t>18/09/2025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77F85E4-67FC-4049-9E3D-34017A5F94B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6426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B174F-7B3E-430F-8FF5-9D3AF8F95963}" type="datetimeFigureOut">
              <a:rPr lang="en-GB" smtClean="0"/>
              <a:t>18/09/2025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F85E4-67FC-4049-9E3D-34017A5F94B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1068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7B174F-7B3E-430F-8FF5-9D3AF8F95963}" type="datetimeFigureOut">
              <a:rPr lang="en-GB" smtClean="0"/>
              <a:t>18/09/2025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F85E4-67FC-4049-9E3D-34017A5F94B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0990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7B174F-7B3E-430F-8FF5-9D3AF8F95963}" type="datetimeFigureOut">
              <a:rPr lang="en-GB" smtClean="0"/>
              <a:t>18/09/2025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7F85E4-67FC-4049-9E3D-34017A5F94B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879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7B174F-7B3E-430F-8FF5-9D3AF8F95963}" type="datetimeFigureOut">
              <a:rPr lang="en-GB" smtClean="0"/>
              <a:t>18/09/2025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7F85E4-67FC-4049-9E3D-34017A5F94B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299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7B174F-7B3E-430F-8FF5-9D3AF8F95963}" type="datetimeFigureOut">
              <a:rPr lang="en-GB" smtClean="0"/>
              <a:t>18/09/2025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7F85E4-67FC-4049-9E3D-34017A5F94B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4915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7B174F-7B3E-430F-8FF5-9D3AF8F95963}" type="datetimeFigureOut">
              <a:rPr lang="en-GB" smtClean="0"/>
              <a:t>18/09/2025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7F85E4-67FC-4049-9E3D-34017A5F94B0}" type="slidenum">
              <a:rPr lang="en-GB" smtClean="0"/>
              <a:t>‹#›</a:t>
            </a:fld>
            <a:endParaRPr lang="en-GB"/>
          </a:p>
        </p:txBody>
      </p:sp>
    </p:spTree>
    <p:extLst>
      <p:ext uri="{BB962C8B-B14F-4D97-AF65-F5344CB8AC3E}">
        <p14:creationId xmlns:p14="http://schemas.microsoft.com/office/powerpoint/2010/main" val="1681672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7B174F-7B3E-430F-8FF5-9D3AF8F95963}" type="datetimeFigureOut">
              <a:rPr lang="en-GB" smtClean="0"/>
              <a:t>18/09/2025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7F85E4-67FC-4049-9E3D-34017A5F94B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8546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07B174F-7B3E-430F-8FF5-9D3AF8F95963}" type="datetimeFigureOut">
              <a:rPr lang="en-GB" smtClean="0"/>
              <a:t>18/09/2025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77F85E4-67FC-4049-9E3D-34017A5F94B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7477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B174F-7B3E-430F-8FF5-9D3AF8F95963}" type="datetimeFigureOut">
              <a:rPr lang="en-GB" smtClean="0"/>
              <a:t>18/09/2025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F85E4-67FC-4049-9E3D-34017A5F94B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2974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B174F-7B3E-430F-8FF5-9D3AF8F95963}" type="datetimeFigureOut">
              <a:rPr lang="en-GB" smtClean="0"/>
              <a:t>18/09/2025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F85E4-67FC-4049-9E3D-34017A5F94B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9512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07B174F-7B3E-430F-8FF5-9D3AF8F95963}" type="datetimeFigureOut">
              <a:rPr lang="en-GB" smtClean="0"/>
              <a:t>18/09/2025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77F85E4-67FC-4049-9E3D-34017A5F94B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670661"/>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A922C-739C-4517-97C2-FDD7F790AC70}"/>
              </a:ext>
            </a:extLst>
          </p:cNvPr>
          <p:cNvSpPr>
            <a:spLocks noGrp="1"/>
          </p:cNvSpPr>
          <p:nvPr>
            <p:ph type="ctrTitle"/>
          </p:nvPr>
        </p:nvSpPr>
        <p:spPr/>
        <p:txBody>
          <a:bodyPr/>
          <a:lstStyle/>
          <a:p>
            <a:r>
              <a:rPr lang="en-GB" dirty="0" err="1"/>
              <a:t>Cumann</a:t>
            </a:r>
            <a:r>
              <a:rPr lang="en-GB" dirty="0"/>
              <a:t> </a:t>
            </a:r>
            <a:r>
              <a:rPr lang="en-GB" dirty="0" err="1"/>
              <a:t>na</a:t>
            </a:r>
            <a:r>
              <a:rPr lang="en-GB" dirty="0"/>
              <a:t> </a:t>
            </a:r>
            <a:r>
              <a:rPr lang="en-GB" dirty="0" err="1"/>
              <a:t>mBunscol</a:t>
            </a:r>
            <a:endParaRPr lang="en-GB" dirty="0"/>
          </a:p>
        </p:txBody>
      </p:sp>
      <p:sp>
        <p:nvSpPr>
          <p:cNvPr id="3" name="Subtitle 2">
            <a:extLst>
              <a:ext uri="{FF2B5EF4-FFF2-40B4-BE49-F238E27FC236}">
                <a16:creationId xmlns:a16="http://schemas.microsoft.com/office/drawing/2014/main" id="{DEAFDFBD-C0D0-4E12-AE1C-20AC7A2ADAE4}"/>
              </a:ext>
            </a:extLst>
          </p:cNvPr>
          <p:cNvSpPr>
            <a:spLocks noGrp="1"/>
          </p:cNvSpPr>
          <p:nvPr>
            <p:ph type="subTitle" idx="1"/>
          </p:nvPr>
        </p:nvSpPr>
        <p:spPr/>
        <p:txBody>
          <a:bodyPr>
            <a:normAutofit/>
          </a:bodyPr>
          <a:lstStyle/>
          <a:p>
            <a:r>
              <a:rPr lang="en-GB" sz="3600" dirty="0"/>
              <a:t>Mini 7’s Review </a:t>
            </a:r>
          </a:p>
        </p:txBody>
      </p:sp>
    </p:spTree>
    <p:extLst>
      <p:ext uri="{BB962C8B-B14F-4D97-AF65-F5344CB8AC3E}">
        <p14:creationId xmlns:p14="http://schemas.microsoft.com/office/powerpoint/2010/main" val="9893290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Mini 7’s 2025</a:t>
            </a:r>
            <a:endParaRPr lang="en-IE"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42309" y="2455818"/>
            <a:ext cx="2586445" cy="192250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498080" y="2455819"/>
            <a:ext cx="2743200" cy="1868532"/>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8754" y="2455818"/>
            <a:ext cx="2769326" cy="1868533"/>
          </a:xfrm>
          <a:prstGeom prst="rect">
            <a:avLst/>
          </a:prstGeom>
        </p:spPr>
      </p:pic>
    </p:spTree>
    <p:extLst>
      <p:ext uri="{BB962C8B-B14F-4D97-AF65-F5344CB8AC3E}">
        <p14:creationId xmlns:p14="http://schemas.microsoft.com/office/powerpoint/2010/main" val="39149988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9FAA-2286-4BBE-90DC-A098A7C1C5C2}"/>
              </a:ext>
            </a:extLst>
          </p:cNvPr>
          <p:cNvSpPr>
            <a:spLocks noGrp="1"/>
          </p:cNvSpPr>
          <p:nvPr>
            <p:ph type="title"/>
          </p:nvPr>
        </p:nvSpPr>
        <p:spPr/>
        <p:txBody>
          <a:bodyPr/>
          <a:lstStyle/>
          <a:p>
            <a:r>
              <a:rPr lang="en-GB" dirty="0"/>
              <a:t>Review Committee </a:t>
            </a:r>
          </a:p>
        </p:txBody>
      </p:sp>
      <p:sp>
        <p:nvSpPr>
          <p:cNvPr id="3" name="Content Placeholder 2">
            <a:extLst>
              <a:ext uri="{FF2B5EF4-FFF2-40B4-BE49-F238E27FC236}">
                <a16:creationId xmlns:a16="http://schemas.microsoft.com/office/drawing/2014/main" id="{3DF2D0EC-6738-46E7-8023-D5AC44D2BC15}"/>
              </a:ext>
            </a:extLst>
          </p:cNvPr>
          <p:cNvSpPr>
            <a:spLocks noGrp="1"/>
          </p:cNvSpPr>
          <p:nvPr>
            <p:ph idx="1"/>
          </p:nvPr>
        </p:nvSpPr>
        <p:spPr/>
        <p:txBody>
          <a:bodyPr/>
          <a:lstStyle/>
          <a:p>
            <a:r>
              <a:rPr lang="en-GB" dirty="0"/>
              <a:t>National Committee: Nicola Kennedy and Bernadette Ryan</a:t>
            </a:r>
          </a:p>
          <a:p>
            <a:pPr marL="0" indent="0">
              <a:buNone/>
            </a:pPr>
            <a:endParaRPr lang="en-GB" dirty="0"/>
          </a:p>
          <a:p>
            <a:r>
              <a:rPr lang="en-GB" dirty="0"/>
              <a:t>Connacht: David Dillon and Mick Maye</a:t>
            </a:r>
          </a:p>
          <a:p>
            <a:r>
              <a:rPr lang="en-GB" dirty="0"/>
              <a:t>Leinster: Michael Smith and </a:t>
            </a:r>
            <a:r>
              <a:rPr lang="en-GB" dirty="0" err="1"/>
              <a:t>Paudie</a:t>
            </a:r>
            <a:r>
              <a:rPr lang="en-GB" dirty="0"/>
              <a:t> Burke </a:t>
            </a:r>
          </a:p>
          <a:p>
            <a:r>
              <a:rPr lang="en-GB" dirty="0"/>
              <a:t>Munster: Mairead O Callaghan, Br J Dormer</a:t>
            </a:r>
          </a:p>
          <a:p>
            <a:r>
              <a:rPr lang="en-GB" dirty="0"/>
              <a:t>Ulster: Manus O Donnell, Pat McGivern</a:t>
            </a:r>
          </a:p>
          <a:p>
            <a:endParaRPr lang="en-GB" dirty="0"/>
          </a:p>
        </p:txBody>
      </p:sp>
    </p:spTree>
    <p:extLst>
      <p:ext uri="{BB962C8B-B14F-4D97-AF65-F5344CB8AC3E}">
        <p14:creationId xmlns:p14="http://schemas.microsoft.com/office/powerpoint/2010/main" val="3732679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Croke</a:t>
            </a:r>
            <a:r>
              <a:rPr lang="en-US" dirty="0" smtClean="0"/>
              <a:t> Park Exhibition Games </a:t>
            </a:r>
            <a:endParaRPr lang="en-IE"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913061" y="2534195"/>
            <a:ext cx="2534149" cy="219456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47210" y="2534195"/>
            <a:ext cx="2029868" cy="2194560"/>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7077" y="2534195"/>
            <a:ext cx="2868705" cy="2194560"/>
          </a:xfrm>
          <a:prstGeom prst="rect">
            <a:avLst/>
          </a:prstGeom>
        </p:spPr>
      </p:pic>
    </p:spTree>
    <p:extLst>
      <p:ext uri="{BB962C8B-B14F-4D97-AF65-F5344CB8AC3E}">
        <p14:creationId xmlns:p14="http://schemas.microsoft.com/office/powerpoint/2010/main" val="39425690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5A1FF-3535-4166-A83D-0097C82DD1FB}"/>
              </a:ext>
            </a:extLst>
          </p:cNvPr>
          <p:cNvSpPr>
            <a:spLocks noGrp="1"/>
          </p:cNvSpPr>
          <p:nvPr>
            <p:ph type="title"/>
          </p:nvPr>
        </p:nvSpPr>
        <p:spPr/>
        <p:txBody>
          <a:bodyPr/>
          <a:lstStyle/>
          <a:p>
            <a:r>
              <a:rPr lang="en-GB" dirty="0"/>
              <a:t>Last Reviews </a:t>
            </a:r>
          </a:p>
        </p:txBody>
      </p:sp>
      <p:sp>
        <p:nvSpPr>
          <p:cNvPr id="3" name="Content Placeholder 2">
            <a:extLst>
              <a:ext uri="{FF2B5EF4-FFF2-40B4-BE49-F238E27FC236}">
                <a16:creationId xmlns:a16="http://schemas.microsoft.com/office/drawing/2014/main" id="{BA8111DB-2C0A-414D-85B4-4496E5B6CCAB}"/>
              </a:ext>
            </a:extLst>
          </p:cNvPr>
          <p:cNvSpPr>
            <a:spLocks noGrp="1"/>
          </p:cNvSpPr>
          <p:nvPr>
            <p:ph idx="1"/>
          </p:nvPr>
        </p:nvSpPr>
        <p:spPr/>
        <p:txBody>
          <a:bodyPr/>
          <a:lstStyle/>
          <a:p>
            <a:r>
              <a:rPr lang="en-GB" dirty="0"/>
              <a:t>2016 Review chaired by Mairead O Callaghan. Contents of the review are on pages 19 and 20 of AGM Booklet.</a:t>
            </a:r>
            <a:br>
              <a:rPr lang="en-GB" dirty="0"/>
            </a:br>
            <a:r>
              <a:rPr lang="en-GB" dirty="0"/>
              <a:t/>
            </a:r>
            <a:br>
              <a:rPr lang="en-GB" dirty="0"/>
            </a:br>
            <a:endParaRPr lang="en-GB" dirty="0"/>
          </a:p>
          <a:p>
            <a:r>
              <a:rPr lang="en-GB" dirty="0"/>
              <a:t>2019 Review was chaired by Gerry O Meara (page 10). There were no changes/content in book so we will work from Mairead’s content</a:t>
            </a:r>
          </a:p>
          <a:p>
            <a:endParaRPr lang="en-GB" dirty="0"/>
          </a:p>
          <a:p>
            <a:endParaRPr lang="en-GB" dirty="0"/>
          </a:p>
        </p:txBody>
      </p:sp>
    </p:spTree>
    <p:extLst>
      <p:ext uri="{BB962C8B-B14F-4D97-AF65-F5344CB8AC3E}">
        <p14:creationId xmlns:p14="http://schemas.microsoft.com/office/powerpoint/2010/main" val="9171035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E4CAC-3EFA-40B6-9D8D-A854EF150111}"/>
              </a:ext>
            </a:extLst>
          </p:cNvPr>
          <p:cNvSpPr>
            <a:spLocks noGrp="1"/>
          </p:cNvSpPr>
          <p:nvPr>
            <p:ph type="title"/>
          </p:nvPr>
        </p:nvSpPr>
        <p:spPr/>
        <p:txBody>
          <a:bodyPr/>
          <a:lstStyle/>
          <a:p>
            <a:r>
              <a:rPr lang="en-GB" dirty="0"/>
              <a:t>Rules </a:t>
            </a:r>
          </a:p>
        </p:txBody>
      </p:sp>
      <p:sp>
        <p:nvSpPr>
          <p:cNvPr id="3" name="Content Placeholder 2">
            <a:extLst>
              <a:ext uri="{FF2B5EF4-FFF2-40B4-BE49-F238E27FC236}">
                <a16:creationId xmlns:a16="http://schemas.microsoft.com/office/drawing/2014/main" id="{79568367-A700-4DB4-8F71-88975A27AE86}"/>
              </a:ext>
            </a:extLst>
          </p:cNvPr>
          <p:cNvSpPr>
            <a:spLocks noGrp="1"/>
          </p:cNvSpPr>
          <p:nvPr>
            <p:ph idx="1"/>
          </p:nvPr>
        </p:nvSpPr>
        <p:spPr/>
        <p:txBody>
          <a:bodyPr>
            <a:normAutofit lnSpcReduction="10000"/>
          </a:bodyPr>
          <a:lstStyle/>
          <a:p>
            <a:r>
              <a:rPr lang="en-IE" dirty="0"/>
              <a:t>Each County will be allocated 6 places. </a:t>
            </a:r>
          </a:p>
          <a:p>
            <a:r>
              <a:rPr lang="en-IE" dirty="0"/>
              <a:t>Cork will receive 12 and Dublin 24. </a:t>
            </a:r>
          </a:p>
          <a:p>
            <a:r>
              <a:rPr lang="en-IE" dirty="0"/>
              <a:t>Britain will receive 4 places. </a:t>
            </a:r>
          </a:p>
          <a:p>
            <a:r>
              <a:rPr lang="en-IE" dirty="0"/>
              <a:t>The remaining 20 places will be distributed to the 4 Provinces with each Province receiving 5 places in the same code and the code to be rotated each year. These extra places are under the direction and management of the provincial Committees</a:t>
            </a:r>
            <a:r>
              <a:rPr lang="en-IE" dirty="0" smtClean="0"/>
              <a:t>.</a:t>
            </a:r>
          </a:p>
          <a:p>
            <a:r>
              <a:rPr lang="en-US" dirty="0" smtClean="0">
                <a:solidFill>
                  <a:srgbClr val="FF0000"/>
                </a:solidFill>
              </a:rPr>
              <a:t>Allocation of Provincial places should be decided by November of each year – and communicated to counties and National Coordinator. </a:t>
            </a: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9019305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Croke</a:t>
            </a:r>
            <a:r>
              <a:rPr lang="en-US" dirty="0" smtClean="0"/>
              <a:t> </a:t>
            </a:r>
            <a:r>
              <a:rPr lang="en-US" dirty="0" err="1" smtClean="0"/>
              <a:t>ParK</a:t>
            </a:r>
            <a:endParaRPr lang="en-IE"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1579" y="4264817"/>
            <a:ext cx="1714500" cy="135750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33537" y="4264818"/>
            <a:ext cx="1714500" cy="135391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3337" y="2257618"/>
            <a:ext cx="1600200" cy="200719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4000" y="1911524"/>
            <a:ext cx="1910854" cy="153621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88170" y="2257619"/>
            <a:ext cx="1379096" cy="2007199"/>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51579" y="1947862"/>
            <a:ext cx="1336591" cy="1874630"/>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02670" y="3131342"/>
            <a:ext cx="2752569" cy="1800422"/>
          </a:xfrm>
          <a:prstGeom prst="rect">
            <a:avLst/>
          </a:prstGeom>
        </p:spPr>
      </p:pic>
    </p:spTree>
    <p:extLst>
      <p:ext uri="{BB962C8B-B14F-4D97-AF65-F5344CB8AC3E}">
        <p14:creationId xmlns:p14="http://schemas.microsoft.com/office/powerpoint/2010/main" val="1143778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Mini 7’s Survey </a:t>
            </a:r>
            <a:endParaRPr lang="en-IE" dirty="0"/>
          </a:p>
        </p:txBody>
      </p:sp>
      <p:sp>
        <p:nvSpPr>
          <p:cNvPr id="3" name="Content Placeholder 2"/>
          <p:cNvSpPr>
            <a:spLocks noGrp="1"/>
          </p:cNvSpPr>
          <p:nvPr>
            <p:ph idx="1"/>
          </p:nvPr>
        </p:nvSpPr>
        <p:spPr/>
        <p:txBody>
          <a:bodyPr/>
          <a:lstStyle/>
          <a:p>
            <a:r>
              <a:rPr lang="en-US" dirty="0" smtClean="0"/>
              <a:t>29 units responded to the survey </a:t>
            </a:r>
          </a:p>
          <a:p>
            <a:r>
              <a:rPr lang="en-US" dirty="0" smtClean="0"/>
              <a:t>55.2% of counties have game based selection</a:t>
            </a:r>
          </a:p>
          <a:p>
            <a:r>
              <a:rPr lang="en-US" dirty="0" smtClean="0"/>
              <a:t>20.7% Skills based competition </a:t>
            </a:r>
          </a:p>
          <a:p>
            <a:r>
              <a:rPr lang="en-US" dirty="0" smtClean="0"/>
              <a:t>17.2% of counties have combination of games and skills competition </a:t>
            </a:r>
          </a:p>
          <a:p>
            <a:r>
              <a:rPr lang="en-US" dirty="0" smtClean="0"/>
              <a:t>Some counties only let 6</a:t>
            </a:r>
            <a:r>
              <a:rPr lang="en-US" baseline="30000" dirty="0" smtClean="0"/>
              <a:t>th</a:t>
            </a:r>
            <a:r>
              <a:rPr lang="en-US" dirty="0" smtClean="0"/>
              <a:t> class participate</a:t>
            </a:r>
          </a:p>
          <a:p>
            <a:r>
              <a:rPr lang="en-US" dirty="0" smtClean="0"/>
              <a:t>Raffle for places in some counties. </a:t>
            </a:r>
          </a:p>
          <a:p>
            <a:r>
              <a:rPr lang="en-US" dirty="0" smtClean="0"/>
              <a:t>(NB Skills levels – Remember it is a contact sport on the pitch!)</a:t>
            </a:r>
            <a:endParaRPr lang="en-IE" dirty="0"/>
          </a:p>
        </p:txBody>
      </p:sp>
    </p:spTree>
    <p:extLst>
      <p:ext uri="{BB962C8B-B14F-4D97-AF65-F5344CB8AC3E}">
        <p14:creationId xmlns:p14="http://schemas.microsoft.com/office/powerpoint/2010/main" val="38507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C2F1-4F59-4427-A7A8-2405D56D9A64}"/>
              </a:ext>
            </a:extLst>
          </p:cNvPr>
          <p:cNvSpPr>
            <a:spLocks noGrp="1"/>
          </p:cNvSpPr>
          <p:nvPr>
            <p:ph type="title"/>
          </p:nvPr>
        </p:nvSpPr>
        <p:spPr/>
        <p:txBody>
          <a:bodyPr>
            <a:noAutofit/>
          </a:bodyPr>
          <a:lstStyle/>
          <a:p>
            <a:pPr algn="ctr"/>
            <a:r>
              <a:rPr lang="en-IE" b="1" dirty="0"/>
              <a:t>Organisational Rules </a:t>
            </a:r>
            <a:br>
              <a:rPr lang="en-IE" b="1"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41D85AD7-0921-4D88-9C87-297542B6E26F}"/>
              </a:ext>
            </a:extLst>
          </p:cNvPr>
          <p:cNvSpPr>
            <a:spLocks noGrp="1"/>
          </p:cNvSpPr>
          <p:nvPr>
            <p:ph idx="1"/>
          </p:nvPr>
        </p:nvSpPr>
        <p:spPr/>
        <p:txBody>
          <a:bodyPr>
            <a:normAutofit fontScale="85000" lnSpcReduction="10000"/>
          </a:bodyPr>
          <a:lstStyle/>
          <a:p>
            <a:pPr lvl="0"/>
            <a:r>
              <a:rPr lang="en-IE" dirty="0"/>
              <a:t>Every County must organise a </a:t>
            </a:r>
            <a:r>
              <a:rPr lang="en-IE" dirty="0" smtClean="0"/>
              <a:t>competition </a:t>
            </a:r>
            <a:r>
              <a:rPr lang="en-IE" dirty="0" smtClean="0">
                <a:solidFill>
                  <a:srgbClr val="FF0000"/>
                </a:solidFill>
              </a:rPr>
              <a:t>to select participants for </a:t>
            </a:r>
            <a:r>
              <a:rPr lang="en-IE" dirty="0" err="1" smtClean="0">
                <a:solidFill>
                  <a:srgbClr val="FF0000"/>
                </a:solidFill>
              </a:rPr>
              <a:t>Croke</a:t>
            </a:r>
            <a:r>
              <a:rPr lang="en-IE" dirty="0" smtClean="0">
                <a:solidFill>
                  <a:srgbClr val="FF0000"/>
                </a:solidFill>
              </a:rPr>
              <a:t> Park. (Skill based/Games Based) </a:t>
            </a:r>
            <a:endParaRPr lang="en-GB" dirty="0"/>
          </a:p>
          <a:p>
            <a:pPr lvl="0"/>
            <a:r>
              <a:rPr lang="en-IE" dirty="0"/>
              <a:t>Each County can use their own criteria. This can be either a team or a skills-based competition.</a:t>
            </a:r>
            <a:endParaRPr lang="en-GB" dirty="0"/>
          </a:p>
          <a:p>
            <a:pPr lvl="0"/>
            <a:r>
              <a:rPr lang="en-IE" dirty="0"/>
              <a:t>Counties that organise a “skills based” competition please note that there is only one age limit. Participants must be under 12 on or after January 1</a:t>
            </a:r>
            <a:r>
              <a:rPr lang="en-IE" baseline="30000" dirty="0"/>
              <a:t>st</a:t>
            </a:r>
            <a:r>
              <a:rPr lang="en-IE" dirty="0"/>
              <a:t> of the year they are participating</a:t>
            </a:r>
            <a:endParaRPr lang="en-GB" dirty="0"/>
          </a:p>
          <a:p>
            <a:r>
              <a:rPr lang="en-IE" dirty="0"/>
              <a:t>in Croke Park.ie. Born on or after January 1</a:t>
            </a:r>
            <a:r>
              <a:rPr lang="en-IE" baseline="30000" dirty="0"/>
              <a:t>st</a:t>
            </a:r>
            <a:r>
              <a:rPr lang="en-IE" dirty="0"/>
              <a:t> 2013 for 2025.</a:t>
            </a:r>
            <a:endParaRPr lang="en-GB" dirty="0"/>
          </a:p>
          <a:p>
            <a:pPr lvl="0"/>
            <a:r>
              <a:rPr lang="en-IE" dirty="0"/>
              <a:t>Counties organising a Games competition please follow the age limits listed below.</a:t>
            </a:r>
            <a:endParaRPr lang="en-GB" dirty="0"/>
          </a:p>
          <a:p>
            <a:pPr lvl="0"/>
            <a:r>
              <a:rPr lang="en-IE" dirty="0"/>
              <a:t>All Children selected must have reasonable skill </a:t>
            </a:r>
            <a:r>
              <a:rPr lang="en-IE" dirty="0" smtClean="0"/>
              <a:t>ability (</a:t>
            </a:r>
            <a:r>
              <a:rPr lang="en-IE" dirty="0" smtClean="0">
                <a:solidFill>
                  <a:srgbClr val="FF0000"/>
                </a:solidFill>
              </a:rPr>
              <a:t>Fitness/tackles/awareness)</a:t>
            </a:r>
            <a:endParaRPr lang="en-GB" dirty="0"/>
          </a:p>
          <a:p>
            <a:pPr lvl="0"/>
            <a:r>
              <a:rPr lang="en-IE" dirty="0"/>
              <a:t>Entries must have the prior approval of the Board of Management.</a:t>
            </a:r>
            <a:endParaRPr lang="en-GB" dirty="0"/>
          </a:p>
          <a:p>
            <a:endParaRPr lang="en-GB" dirty="0"/>
          </a:p>
        </p:txBody>
      </p:sp>
    </p:spTree>
    <p:extLst>
      <p:ext uri="{BB962C8B-B14F-4D97-AF65-F5344CB8AC3E}">
        <p14:creationId xmlns:p14="http://schemas.microsoft.com/office/powerpoint/2010/main" val="33177761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84CC-2772-4E8B-8119-1D54F4DE37B4}"/>
              </a:ext>
            </a:extLst>
          </p:cNvPr>
          <p:cNvSpPr>
            <a:spLocks noGrp="1"/>
          </p:cNvSpPr>
          <p:nvPr>
            <p:ph type="title"/>
          </p:nvPr>
        </p:nvSpPr>
        <p:spPr>
          <a:xfrm>
            <a:off x="1451579" y="554637"/>
            <a:ext cx="9603275" cy="1139252"/>
          </a:xfrm>
        </p:spPr>
        <p:txBody>
          <a:bodyPr>
            <a:normAutofit fontScale="90000"/>
          </a:bodyPr>
          <a:lstStyle/>
          <a:p>
            <a:pPr algn="ctr"/>
            <a:r>
              <a:rPr lang="en-IE" b="1" dirty="0"/>
              <a:t/>
            </a:r>
            <a:br>
              <a:rPr lang="en-IE" b="1" dirty="0"/>
            </a:br>
            <a:r>
              <a:rPr lang="en-IE" sz="3600" b="1" dirty="0"/>
              <a:t>Organisational Rules</a:t>
            </a:r>
            <a:r>
              <a:rPr lang="en-GB" sz="3600" dirty="0"/>
              <a:t/>
            </a:r>
            <a:br>
              <a:rPr lang="en-GB" sz="3600" dirty="0"/>
            </a:br>
            <a:endParaRPr lang="en-GB" sz="3600" dirty="0"/>
          </a:p>
        </p:txBody>
      </p:sp>
      <p:sp>
        <p:nvSpPr>
          <p:cNvPr id="3" name="Content Placeholder 2">
            <a:extLst>
              <a:ext uri="{FF2B5EF4-FFF2-40B4-BE49-F238E27FC236}">
                <a16:creationId xmlns:a16="http://schemas.microsoft.com/office/drawing/2014/main" id="{B118EA53-0FB3-492F-8DE2-57086D39B557}"/>
              </a:ext>
            </a:extLst>
          </p:cNvPr>
          <p:cNvSpPr>
            <a:spLocks noGrp="1"/>
          </p:cNvSpPr>
          <p:nvPr>
            <p:ph idx="1"/>
          </p:nvPr>
        </p:nvSpPr>
        <p:spPr/>
        <p:txBody>
          <a:bodyPr/>
          <a:lstStyle/>
          <a:p>
            <a:pPr lvl="0"/>
            <a:r>
              <a:rPr lang="en-IE" dirty="0"/>
              <a:t>All children playing must abide by the age limit that applies to their school (See below)</a:t>
            </a:r>
            <a:endParaRPr lang="en-GB" dirty="0"/>
          </a:p>
          <a:p>
            <a:r>
              <a:rPr lang="en-IE" dirty="0"/>
              <a:t>Any deviation from this will result in disqualification.</a:t>
            </a:r>
            <a:endParaRPr lang="en-GB" dirty="0"/>
          </a:p>
          <a:p>
            <a:pPr lvl="0"/>
            <a:r>
              <a:rPr lang="en-IE" dirty="0"/>
              <a:t>Schools/Teachers will enter into arrangements to complete the mini-sevens in collaboration with </a:t>
            </a:r>
            <a:r>
              <a:rPr lang="en-IE" dirty="0" err="1"/>
              <a:t>Cumann</a:t>
            </a:r>
            <a:r>
              <a:rPr lang="en-IE" dirty="0"/>
              <a:t> </a:t>
            </a:r>
            <a:r>
              <a:rPr lang="en-IE" dirty="0" err="1"/>
              <a:t>na</a:t>
            </a:r>
            <a:r>
              <a:rPr lang="en-IE" dirty="0"/>
              <a:t> </a:t>
            </a:r>
            <a:r>
              <a:rPr lang="en-IE" dirty="0" err="1"/>
              <a:t>mBunscol</a:t>
            </a:r>
            <a:r>
              <a:rPr lang="en-IE" dirty="0"/>
              <a:t>, the recording body in each county.</a:t>
            </a:r>
            <a:endParaRPr lang="en-GB" dirty="0"/>
          </a:p>
          <a:p>
            <a:pPr lvl="0"/>
            <a:r>
              <a:rPr lang="en-IE" dirty="0"/>
              <a:t> Participation in mini-sevens is open to all eligible children in all codes.</a:t>
            </a:r>
            <a:endParaRPr lang="en-GB" dirty="0"/>
          </a:p>
          <a:p>
            <a:pPr marL="0" indent="0">
              <a:buNone/>
            </a:pPr>
            <a:endParaRPr lang="en-GB" dirty="0"/>
          </a:p>
        </p:txBody>
      </p:sp>
    </p:spTree>
    <p:extLst>
      <p:ext uri="{BB962C8B-B14F-4D97-AF65-F5344CB8AC3E}">
        <p14:creationId xmlns:p14="http://schemas.microsoft.com/office/powerpoint/2010/main" val="4187980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F8EC-BF46-4137-BFD7-995C1798BC44}"/>
              </a:ext>
            </a:extLst>
          </p:cNvPr>
          <p:cNvSpPr>
            <a:spLocks noGrp="1"/>
          </p:cNvSpPr>
          <p:nvPr>
            <p:ph type="title"/>
          </p:nvPr>
        </p:nvSpPr>
        <p:spPr/>
        <p:txBody>
          <a:bodyPr/>
          <a:lstStyle/>
          <a:p>
            <a:pPr algn="ctr"/>
            <a:r>
              <a:rPr lang="en-GB" b="1" dirty="0"/>
              <a:t>Organisational Rules </a:t>
            </a:r>
          </a:p>
        </p:txBody>
      </p:sp>
      <p:sp>
        <p:nvSpPr>
          <p:cNvPr id="3" name="Content Placeholder 2">
            <a:extLst>
              <a:ext uri="{FF2B5EF4-FFF2-40B4-BE49-F238E27FC236}">
                <a16:creationId xmlns:a16="http://schemas.microsoft.com/office/drawing/2014/main" id="{383E9B21-706B-437B-8565-78241302FA9A}"/>
              </a:ext>
            </a:extLst>
          </p:cNvPr>
          <p:cNvSpPr>
            <a:spLocks noGrp="1"/>
          </p:cNvSpPr>
          <p:nvPr>
            <p:ph idx="1"/>
          </p:nvPr>
        </p:nvSpPr>
        <p:spPr/>
        <p:txBody>
          <a:bodyPr/>
          <a:lstStyle/>
          <a:p>
            <a:pPr lvl="0"/>
            <a:r>
              <a:rPr lang="en-IE" dirty="0"/>
              <a:t> A child may </a:t>
            </a:r>
            <a:r>
              <a:rPr lang="en-IE" b="1" dirty="0"/>
              <a:t>not</a:t>
            </a:r>
            <a:r>
              <a:rPr lang="en-IE" dirty="0"/>
              <a:t> be selected in both codes to play in Croke Park</a:t>
            </a:r>
            <a:endParaRPr lang="en-GB" dirty="0"/>
          </a:p>
          <a:p>
            <a:pPr lvl="0"/>
            <a:r>
              <a:rPr lang="en-IE" dirty="0"/>
              <a:t> A player can only make </a:t>
            </a:r>
            <a:r>
              <a:rPr lang="en-IE" b="1" dirty="0"/>
              <a:t>one</a:t>
            </a:r>
            <a:r>
              <a:rPr lang="en-IE" dirty="0"/>
              <a:t> appearance in Croke Park.</a:t>
            </a:r>
            <a:endParaRPr lang="en-GB" dirty="0"/>
          </a:p>
          <a:p>
            <a:pPr lvl="0"/>
            <a:r>
              <a:rPr lang="en-IE" dirty="0"/>
              <a:t> Children selected for Mini 7’s</a:t>
            </a:r>
            <a:r>
              <a:rPr lang="en-IE" b="1" dirty="0"/>
              <a:t> </a:t>
            </a:r>
            <a:r>
              <a:rPr lang="en-IE" b="1" dirty="0">
                <a:solidFill>
                  <a:srgbClr val="FF0000"/>
                </a:solidFill>
              </a:rPr>
              <a:t>cannot</a:t>
            </a:r>
            <a:r>
              <a:rPr lang="en-IE" dirty="0">
                <a:solidFill>
                  <a:srgbClr val="FF0000"/>
                </a:solidFill>
              </a:rPr>
              <a:t> </a:t>
            </a:r>
            <a:r>
              <a:rPr lang="en-IE" dirty="0"/>
              <a:t>be selected for Provincial Games.</a:t>
            </a:r>
            <a:endParaRPr lang="en-GB" dirty="0"/>
          </a:p>
          <a:p>
            <a:pPr lvl="0"/>
            <a:r>
              <a:rPr lang="en-IE" dirty="0"/>
              <a:t> </a:t>
            </a:r>
            <a:r>
              <a:rPr lang="en-IE" u="sng" dirty="0"/>
              <a:t>No more than 2 children, 2 places (maximum) in different codes per school</a:t>
            </a:r>
            <a:r>
              <a:rPr lang="en-IE" dirty="0"/>
              <a:t>. (2 children may represent a school provided they are not playing in the same code). This is to ensure that as many different schools as possible are represented in Croke Park.</a:t>
            </a:r>
            <a:endParaRPr lang="en-GB" dirty="0"/>
          </a:p>
          <a:p>
            <a:endParaRPr lang="en-GB" dirty="0"/>
          </a:p>
        </p:txBody>
      </p:sp>
    </p:spTree>
    <p:extLst>
      <p:ext uri="{BB962C8B-B14F-4D97-AF65-F5344CB8AC3E}">
        <p14:creationId xmlns:p14="http://schemas.microsoft.com/office/powerpoint/2010/main" val="36625673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B60EC-0210-4741-82F4-02B78A2DB69C}"/>
              </a:ext>
            </a:extLst>
          </p:cNvPr>
          <p:cNvSpPr>
            <a:spLocks noGrp="1"/>
          </p:cNvSpPr>
          <p:nvPr>
            <p:ph type="title"/>
          </p:nvPr>
        </p:nvSpPr>
        <p:spPr/>
        <p:txBody>
          <a:bodyPr/>
          <a:lstStyle/>
          <a:p>
            <a:pPr algn="ctr"/>
            <a:r>
              <a:rPr lang="en-GB" b="1" dirty="0"/>
              <a:t>Organisational Rules </a:t>
            </a:r>
          </a:p>
        </p:txBody>
      </p:sp>
      <p:sp>
        <p:nvSpPr>
          <p:cNvPr id="3" name="Content Placeholder 2">
            <a:extLst>
              <a:ext uri="{FF2B5EF4-FFF2-40B4-BE49-F238E27FC236}">
                <a16:creationId xmlns:a16="http://schemas.microsoft.com/office/drawing/2014/main" id="{27A90C5F-5EA9-4753-B807-F68A214FFD08}"/>
              </a:ext>
            </a:extLst>
          </p:cNvPr>
          <p:cNvSpPr>
            <a:spLocks noGrp="1"/>
          </p:cNvSpPr>
          <p:nvPr>
            <p:ph idx="1"/>
          </p:nvPr>
        </p:nvSpPr>
        <p:spPr/>
        <p:txBody>
          <a:bodyPr/>
          <a:lstStyle/>
          <a:p>
            <a:pPr lvl="0"/>
            <a:r>
              <a:rPr lang="en-IE" dirty="0"/>
              <a:t>Mixed teams </a:t>
            </a:r>
            <a:r>
              <a:rPr lang="en-IE" u="sng" dirty="0"/>
              <a:t>may not</a:t>
            </a:r>
            <a:r>
              <a:rPr lang="en-IE" dirty="0"/>
              <a:t> be entered.</a:t>
            </a:r>
            <a:endParaRPr lang="en-GB" dirty="0"/>
          </a:p>
          <a:p>
            <a:pPr lvl="0"/>
            <a:r>
              <a:rPr lang="en-IE" dirty="0"/>
              <a:t> </a:t>
            </a:r>
            <a:r>
              <a:rPr lang="en-IE" dirty="0" smtClean="0"/>
              <a:t>Amalgamation </a:t>
            </a:r>
            <a:r>
              <a:rPr lang="en-IE" b="1" dirty="0" smtClean="0">
                <a:solidFill>
                  <a:srgbClr val="FF0000"/>
                </a:solidFill>
              </a:rPr>
              <a:t>of schools </a:t>
            </a:r>
            <a:r>
              <a:rPr lang="en-IE" dirty="0"/>
              <a:t>are at the discretion of each county unit up to a maximum of six mainstream  </a:t>
            </a:r>
            <a:r>
              <a:rPr lang="en-IE" dirty="0" smtClean="0"/>
              <a:t>teachers</a:t>
            </a:r>
            <a:r>
              <a:rPr lang="en-IE" dirty="0"/>
              <a:t>.</a:t>
            </a:r>
            <a:endParaRPr lang="en-GB" dirty="0"/>
          </a:p>
          <a:p>
            <a:r>
              <a:rPr lang="en-IE" dirty="0"/>
              <a:t> Birth certificates may be required at County level.</a:t>
            </a:r>
            <a:endParaRPr lang="en-GB" dirty="0"/>
          </a:p>
          <a:p>
            <a:endParaRPr lang="en-GB" dirty="0"/>
          </a:p>
        </p:txBody>
      </p:sp>
    </p:spTree>
    <p:extLst>
      <p:ext uri="{BB962C8B-B14F-4D97-AF65-F5344CB8AC3E}">
        <p14:creationId xmlns:p14="http://schemas.microsoft.com/office/powerpoint/2010/main" val="6472115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Young Whistlers </a:t>
            </a:r>
            <a:endParaRPr lang="en-IE"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3975" y="1853754"/>
            <a:ext cx="2316293" cy="14287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8951" y="1714500"/>
            <a:ext cx="1835903" cy="2302864"/>
          </a:xfrm>
          <a:prstGeom prst="rect">
            <a:avLst/>
          </a:prstGeom>
        </p:spPr>
      </p:pic>
      <p:pic>
        <p:nvPicPr>
          <p:cNvPr id="7" name="Picture 6"/>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524000" y="3160113"/>
            <a:ext cx="2433403" cy="2176385"/>
          </a:xfrm>
          <a:prstGeom prst="rect">
            <a:avLst/>
          </a:prstGeom>
        </p:spPr>
      </p:pic>
      <p:sp>
        <p:nvSpPr>
          <p:cNvPr id="9" name="Content Placeholder 8"/>
          <p:cNvSpPr>
            <a:spLocks noGrp="1"/>
          </p:cNvSpPr>
          <p:nvPr>
            <p:ph idx="1"/>
          </p:nvPr>
        </p:nvSpPr>
        <p:spPr/>
        <p:txBody>
          <a:bodyPr/>
          <a:lstStyle/>
          <a:p>
            <a:endParaRPr lang="en-IE" dirty="0"/>
          </a:p>
        </p:txBody>
      </p:sp>
    </p:spTree>
    <p:extLst>
      <p:ext uri="{BB962C8B-B14F-4D97-AF65-F5344CB8AC3E}">
        <p14:creationId xmlns:p14="http://schemas.microsoft.com/office/powerpoint/2010/main" val="907709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Young Whistler </a:t>
            </a:r>
            <a:r>
              <a:rPr lang="en-US" dirty="0" err="1" smtClean="0"/>
              <a:t>Programme</a:t>
            </a:r>
            <a:r>
              <a:rPr lang="en-US" dirty="0" smtClean="0"/>
              <a:t> </a:t>
            </a:r>
            <a:endParaRPr lang="en-IE" dirty="0"/>
          </a:p>
        </p:txBody>
      </p:sp>
      <p:sp>
        <p:nvSpPr>
          <p:cNvPr id="3" name="Content Placeholder 2"/>
          <p:cNvSpPr>
            <a:spLocks noGrp="1"/>
          </p:cNvSpPr>
          <p:nvPr>
            <p:ph idx="1"/>
          </p:nvPr>
        </p:nvSpPr>
        <p:spPr>
          <a:xfrm>
            <a:off x="1451579" y="2015732"/>
            <a:ext cx="9603275" cy="3653548"/>
          </a:xfrm>
        </p:spPr>
        <p:txBody>
          <a:bodyPr/>
          <a:lstStyle/>
          <a:p>
            <a:r>
              <a:rPr lang="en-US" dirty="0" smtClean="0"/>
              <a:t>Young Whistlers are selected from each province each year. </a:t>
            </a:r>
          </a:p>
          <a:p>
            <a:r>
              <a:rPr lang="en-US" dirty="0" smtClean="0"/>
              <a:t>One girl and one boy represent the county selected. </a:t>
            </a:r>
          </a:p>
          <a:p>
            <a:r>
              <a:rPr lang="en-US" dirty="0" smtClean="0"/>
              <a:t>County must be selected by November each year and the county and National Coordinator informed.</a:t>
            </a:r>
          </a:p>
          <a:p>
            <a:r>
              <a:rPr lang="en-US" dirty="0" smtClean="0"/>
              <a:t>Dublin and Cork provide the Young Whistlers for the All Ireland Finals. </a:t>
            </a:r>
          </a:p>
          <a:p>
            <a:r>
              <a:rPr lang="en-US" dirty="0" smtClean="0"/>
              <a:t>The schools selected should commit to providing the child/children with training and match practice prior to the day in </a:t>
            </a:r>
            <a:r>
              <a:rPr lang="en-US" dirty="0" err="1" smtClean="0"/>
              <a:t>Croke</a:t>
            </a:r>
            <a:r>
              <a:rPr lang="en-US" dirty="0" smtClean="0"/>
              <a:t> Park. </a:t>
            </a:r>
          </a:p>
          <a:p>
            <a:r>
              <a:rPr lang="en-US" dirty="0" smtClean="0"/>
              <a:t>Running a Young Whistler </a:t>
            </a:r>
            <a:r>
              <a:rPr lang="en-US" dirty="0" err="1" smtClean="0"/>
              <a:t>programme</a:t>
            </a:r>
            <a:r>
              <a:rPr lang="en-US" dirty="0" smtClean="0"/>
              <a:t> is recommended. </a:t>
            </a:r>
          </a:p>
          <a:p>
            <a:endParaRPr lang="en-IE" dirty="0"/>
          </a:p>
        </p:txBody>
      </p:sp>
    </p:spTree>
    <p:extLst>
      <p:ext uri="{BB962C8B-B14F-4D97-AF65-F5344CB8AC3E}">
        <p14:creationId xmlns:p14="http://schemas.microsoft.com/office/powerpoint/2010/main" val="985718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Ticket Allocation</a:t>
            </a:r>
            <a:endParaRPr lang="en-IE" dirty="0"/>
          </a:p>
        </p:txBody>
      </p:sp>
      <p:sp>
        <p:nvSpPr>
          <p:cNvPr id="3" name="Content Placeholder 2"/>
          <p:cNvSpPr>
            <a:spLocks noGrp="1"/>
          </p:cNvSpPr>
          <p:nvPr>
            <p:ph idx="1"/>
          </p:nvPr>
        </p:nvSpPr>
        <p:spPr/>
        <p:txBody>
          <a:bodyPr/>
          <a:lstStyle/>
          <a:p>
            <a:r>
              <a:rPr lang="en-US" dirty="0" smtClean="0"/>
              <a:t>Each child is allocated 3 tickets (one for child and 2 for parent/guardian)</a:t>
            </a:r>
          </a:p>
          <a:p>
            <a:r>
              <a:rPr lang="en-US" dirty="0" smtClean="0"/>
              <a:t>Each teacher is provided with one ticket. </a:t>
            </a:r>
          </a:p>
          <a:p>
            <a:r>
              <a:rPr lang="en-US" dirty="0" smtClean="0"/>
              <a:t>All tickets are allocated via the email provided on the excel form</a:t>
            </a:r>
          </a:p>
          <a:p>
            <a:r>
              <a:rPr lang="en-US" dirty="0" smtClean="0"/>
              <a:t>Procedures are arranged annually with the National Child Safeguarding Officer in </a:t>
            </a:r>
            <a:r>
              <a:rPr lang="en-US" dirty="0" err="1" smtClean="0"/>
              <a:t>Croke</a:t>
            </a:r>
            <a:r>
              <a:rPr lang="en-US" dirty="0" smtClean="0"/>
              <a:t> Park. </a:t>
            </a:r>
          </a:p>
          <a:p>
            <a:endParaRPr lang="en-IE" dirty="0"/>
          </a:p>
        </p:txBody>
      </p:sp>
    </p:spTree>
    <p:extLst>
      <p:ext uri="{BB962C8B-B14F-4D97-AF65-F5344CB8AC3E}">
        <p14:creationId xmlns:p14="http://schemas.microsoft.com/office/powerpoint/2010/main" val="12844526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E214-5DC7-4218-9DC8-1968A7663039}"/>
              </a:ext>
            </a:extLst>
          </p:cNvPr>
          <p:cNvSpPr>
            <a:spLocks noGrp="1"/>
          </p:cNvSpPr>
          <p:nvPr>
            <p:ph type="title"/>
          </p:nvPr>
        </p:nvSpPr>
        <p:spPr/>
        <p:txBody>
          <a:bodyPr/>
          <a:lstStyle/>
          <a:p>
            <a:pPr algn="ctr"/>
            <a:r>
              <a:rPr lang="en-GB" b="1" dirty="0"/>
              <a:t>Playing Rules </a:t>
            </a:r>
          </a:p>
        </p:txBody>
      </p:sp>
      <p:sp>
        <p:nvSpPr>
          <p:cNvPr id="3" name="Content Placeholder 2">
            <a:extLst>
              <a:ext uri="{FF2B5EF4-FFF2-40B4-BE49-F238E27FC236}">
                <a16:creationId xmlns:a16="http://schemas.microsoft.com/office/drawing/2014/main" id="{DFA352A2-8996-4CBA-8827-7001A6135900}"/>
              </a:ext>
            </a:extLst>
          </p:cNvPr>
          <p:cNvSpPr>
            <a:spLocks noGrp="1"/>
          </p:cNvSpPr>
          <p:nvPr>
            <p:ph idx="1"/>
          </p:nvPr>
        </p:nvSpPr>
        <p:spPr/>
        <p:txBody>
          <a:bodyPr>
            <a:normAutofit fontScale="85000" lnSpcReduction="10000"/>
          </a:bodyPr>
          <a:lstStyle/>
          <a:p>
            <a:pPr marL="0" lvl="0" indent="0">
              <a:buNone/>
            </a:pPr>
            <a:r>
              <a:rPr lang="en-IE" dirty="0"/>
              <a:t>The normal rules of hurling and football with the following adaptations shall apply. </a:t>
            </a:r>
            <a:endParaRPr lang="en-GB" dirty="0"/>
          </a:p>
          <a:p>
            <a:pPr lvl="0"/>
            <a:r>
              <a:rPr lang="en-IE" dirty="0"/>
              <a:t>All kick outs/puck outs shall be taken from the goal-line. </a:t>
            </a:r>
            <a:endParaRPr lang="en-GB" dirty="0"/>
          </a:p>
          <a:p>
            <a:r>
              <a:rPr lang="en-US" b="1" dirty="0" smtClean="0">
                <a:solidFill>
                  <a:srgbClr val="FF0000"/>
                </a:solidFill>
              </a:rPr>
              <a:t>Rolling substitution, from a panel of 10, may be made during a break in play from the half-way line</a:t>
            </a:r>
            <a:r>
              <a:rPr lang="en-US" dirty="0" smtClean="0"/>
              <a:t>. </a:t>
            </a:r>
          </a:p>
          <a:p>
            <a:r>
              <a:rPr lang="en-US" b="1" dirty="0" smtClean="0">
                <a:solidFill>
                  <a:srgbClr val="FF0000"/>
                </a:solidFill>
              </a:rPr>
              <a:t>Traditional scoring for goal and point apply (3/1) </a:t>
            </a:r>
            <a:endParaRPr lang="en-GB" b="1" dirty="0">
              <a:solidFill>
                <a:srgbClr val="FF0000"/>
              </a:solidFill>
            </a:endParaRPr>
          </a:p>
          <a:p>
            <a:pPr lvl="0"/>
            <a:r>
              <a:rPr lang="en-IE" dirty="0"/>
              <a:t>Hand pass scores shall not be allowed in Hurling, Camogie or Football. A punched point in football is permissible.</a:t>
            </a:r>
            <a:endParaRPr lang="en-GB" dirty="0"/>
          </a:p>
          <a:p>
            <a:pPr lvl="0"/>
            <a:r>
              <a:rPr lang="en-IE" dirty="0" smtClean="0"/>
              <a:t>In football all </a:t>
            </a:r>
            <a:r>
              <a:rPr lang="en-IE" dirty="0"/>
              <a:t>kick outs, frees, side-lines and 45’s shall be taken from the hand. </a:t>
            </a:r>
            <a:endParaRPr lang="en-IE" dirty="0" smtClean="0"/>
          </a:p>
          <a:p>
            <a:pPr lvl="0"/>
            <a:r>
              <a:rPr lang="en-US" b="1" dirty="0" smtClean="0">
                <a:solidFill>
                  <a:srgbClr val="FF0000"/>
                </a:solidFill>
              </a:rPr>
              <a:t>In hurling/camogie all frees, side lines from placed ball. </a:t>
            </a:r>
            <a:r>
              <a:rPr lang="en-US" b="1" dirty="0">
                <a:solidFill>
                  <a:srgbClr val="FF0000"/>
                </a:solidFill>
              </a:rPr>
              <a:t> </a:t>
            </a:r>
            <a:r>
              <a:rPr lang="en-US" b="1" dirty="0" smtClean="0">
                <a:solidFill>
                  <a:srgbClr val="FF0000"/>
                </a:solidFill>
              </a:rPr>
              <a:t>All puck outs from the hand. </a:t>
            </a:r>
            <a:endParaRPr lang="en-GB" b="1" dirty="0">
              <a:solidFill>
                <a:srgbClr val="FF0000"/>
              </a:solidFill>
            </a:endParaRPr>
          </a:p>
          <a:p>
            <a:endParaRPr lang="en-GB" b="1" dirty="0">
              <a:solidFill>
                <a:srgbClr val="FF0000"/>
              </a:solidFill>
            </a:endParaRPr>
          </a:p>
        </p:txBody>
      </p:sp>
    </p:spTree>
    <p:extLst>
      <p:ext uri="{BB962C8B-B14F-4D97-AF65-F5344CB8AC3E}">
        <p14:creationId xmlns:p14="http://schemas.microsoft.com/office/powerpoint/2010/main" val="27914510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7DE1-EF4B-4813-A2A8-A45D1F2E0375}"/>
              </a:ext>
            </a:extLst>
          </p:cNvPr>
          <p:cNvSpPr>
            <a:spLocks noGrp="1"/>
          </p:cNvSpPr>
          <p:nvPr>
            <p:ph type="title"/>
          </p:nvPr>
        </p:nvSpPr>
        <p:spPr>
          <a:xfrm>
            <a:off x="1451579" y="804520"/>
            <a:ext cx="9603275" cy="802211"/>
          </a:xfrm>
        </p:spPr>
        <p:txBody>
          <a:bodyPr/>
          <a:lstStyle/>
          <a:p>
            <a:pPr algn="ctr"/>
            <a:r>
              <a:rPr lang="en-GB" b="1" dirty="0"/>
              <a:t>Playing Rules </a:t>
            </a:r>
          </a:p>
        </p:txBody>
      </p:sp>
      <p:sp>
        <p:nvSpPr>
          <p:cNvPr id="3" name="Content Placeholder 2">
            <a:extLst>
              <a:ext uri="{FF2B5EF4-FFF2-40B4-BE49-F238E27FC236}">
                <a16:creationId xmlns:a16="http://schemas.microsoft.com/office/drawing/2014/main" id="{940C608A-77AC-412C-8F0D-356BDDB25CD1}"/>
              </a:ext>
            </a:extLst>
          </p:cNvPr>
          <p:cNvSpPr>
            <a:spLocks noGrp="1"/>
          </p:cNvSpPr>
          <p:nvPr>
            <p:ph idx="1"/>
          </p:nvPr>
        </p:nvSpPr>
        <p:spPr/>
        <p:txBody>
          <a:bodyPr>
            <a:normAutofit fontScale="92500"/>
          </a:bodyPr>
          <a:lstStyle/>
          <a:p>
            <a:pPr lvl="0"/>
            <a:r>
              <a:rPr lang="en-IE" dirty="0" smtClean="0"/>
              <a:t>In Football players </a:t>
            </a:r>
            <a:r>
              <a:rPr lang="en-IE" dirty="0"/>
              <a:t>shall be limited to one toe tap and one hop in any solo movement. </a:t>
            </a:r>
            <a:endParaRPr lang="en-IE" dirty="0" smtClean="0"/>
          </a:p>
          <a:p>
            <a:r>
              <a:rPr lang="en-GB" b="1" dirty="0" smtClean="0">
                <a:solidFill>
                  <a:srgbClr val="FF0000"/>
                </a:solidFill>
              </a:rPr>
              <a:t>In camogie/hurling allow 2 catches/4 steps. </a:t>
            </a:r>
            <a:r>
              <a:rPr lang="en-GB" b="1" dirty="0" err="1" smtClean="0">
                <a:solidFill>
                  <a:srgbClr val="FF0000"/>
                </a:solidFill>
              </a:rPr>
              <a:t>Sliotar</a:t>
            </a:r>
            <a:r>
              <a:rPr lang="en-GB" b="1" dirty="0" smtClean="0">
                <a:solidFill>
                  <a:srgbClr val="FF0000"/>
                </a:solidFill>
              </a:rPr>
              <a:t> to be released after that. </a:t>
            </a:r>
            <a:endParaRPr lang="en-GB" b="1" dirty="0">
              <a:solidFill>
                <a:srgbClr val="FF0000"/>
              </a:solidFill>
            </a:endParaRPr>
          </a:p>
          <a:p>
            <a:pPr lvl="0"/>
            <a:r>
              <a:rPr lang="en-IE" dirty="0"/>
              <a:t>As in ladies football rules girls shall be permitted to pick the ball directly from the ground.</a:t>
            </a:r>
            <a:endParaRPr lang="en-GB" dirty="0"/>
          </a:p>
          <a:p>
            <a:pPr lvl="0"/>
            <a:r>
              <a:rPr lang="en-IE" dirty="0"/>
              <a:t>A direct score from the puck-out in hurling or camogie shall not be permissible. </a:t>
            </a:r>
            <a:endParaRPr lang="en-GB" dirty="0"/>
          </a:p>
          <a:p>
            <a:pPr lvl="0"/>
            <a:r>
              <a:rPr lang="en-IE" dirty="0"/>
              <a:t>Games shall be of not less than fourteen minutes duration and no more than twenty minutes.</a:t>
            </a:r>
            <a:endParaRPr lang="en-GB" dirty="0"/>
          </a:p>
          <a:p>
            <a:pPr lvl="0"/>
            <a:r>
              <a:rPr lang="en-IE" dirty="0"/>
              <a:t>70 metres by 50 metres are the recommended pitch dimensions.</a:t>
            </a:r>
            <a:endParaRPr lang="en-GB" dirty="0"/>
          </a:p>
          <a:p>
            <a:pPr lvl="0"/>
            <a:r>
              <a:rPr lang="en-IE" dirty="0"/>
              <a:t>Teams will be 7 a side. Maximum panel of 10. Teams fielding more than this can be disqualified</a:t>
            </a:r>
            <a:endParaRPr lang="en-GB" dirty="0"/>
          </a:p>
          <a:p>
            <a:endParaRPr lang="en-GB" dirty="0"/>
          </a:p>
        </p:txBody>
      </p:sp>
    </p:spTree>
    <p:extLst>
      <p:ext uri="{BB962C8B-B14F-4D97-AF65-F5344CB8AC3E}">
        <p14:creationId xmlns:p14="http://schemas.microsoft.com/office/powerpoint/2010/main" val="12520081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6992E95-10A7-4BE2-8A96-4141BF56041B}"/>
              </a:ext>
            </a:extLst>
          </p:cNvPr>
          <p:cNvGraphicFramePr>
            <a:graphicFrameLocks noGrp="1"/>
          </p:cNvGraphicFramePr>
          <p:nvPr>
            <p:extLst>
              <p:ext uri="{D42A27DB-BD31-4B8C-83A1-F6EECF244321}">
                <p14:modId xmlns:p14="http://schemas.microsoft.com/office/powerpoint/2010/main" val="1502104711"/>
              </p:ext>
            </p:extLst>
          </p:nvPr>
        </p:nvGraphicFramePr>
        <p:xfrm>
          <a:off x="1456737" y="655608"/>
          <a:ext cx="9592850" cy="2404372"/>
        </p:xfrm>
        <a:graphic>
          <a:graphicData uri="http://schemas.openxmlformats.org/drawingml/2006/table">
            <a:tbl>
              <a:tblPr firstRow="1" firstCol="1" bandRow="1"/>
              <a:tblGrid>
                <a:gridCol w="1918570">
                  <a:extLst>
                    <a:ext uri="{9D8B030D-6E8A-4147-A177-3AD203B41FA5}">
                      <a16:colId xmlns:a16="http://schemas.microsoft.com/office/drawing/2014/main" val="3558811982"/>
                    </a:ext>
                  </a:extLst>
                </a:gridCol>
                <a:gridCol w="1918570">
                  <a:extLst>
                    <a:ext uri="{9D8B030D-6E8A-4147-A177-3AD203B41FA5}">
                      <a16:colId xmlns:a16="http://schemas.microsoft.com/office/drawing/2014/main" val="1908563935"/>
                    </a:ext>
                  </a:extLst>
                </a:gridCol>
                <a:gridCol w="1918570">
                  <a:extLst>
                    <a:ext uri="{9D8B030D-6E8A-4147-A177-3AD203B41FA5}">
                      <a16:colId xmlns:a16="http://schemas.microsoft.com/office/drawing/2014/main" val="774850630"/>
                    </a:ext>
                  </a:extLst>
                </a:gridCol>
                <a:gridCol w="1918570">
                  <a:extLst>
                    <a:ext uri="{9D8B030D-6E8A-4147-A177-3AD203B41FA5}">
                      <a16:colId xmlns:a16="http://schemas.microsoft.com/office/drawing/2014/main" val="3718643144"/>
                    </a:ext>
                  </a:extLst>
                </a:gridCol>
                <a:gridCol w="1918570">
                  <a:extLst>
                    <a:ext uri="{9D8B030D-6E8A-4147-A177-3AD203B41FA5}">
                      <a16:colId xmlns:a16="http://schemas.microsoft.com/office/drawing/2014/main" val="1677019787"/>
                    </a:ext>
                  </a:extLst>
                </a:gridCol>
              </a:tblGrid>
              <a:tr h="394942">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Year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Connacht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Munster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Leinster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Ulster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78677958"/>
                  </a:ext>
                </a:extLst>
              </a:tr>
              <a:tr h="394942">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2026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Girls Football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Hurling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Boys Football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Camogie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00359521"/>
                  </a:ext>
                </a:extLst>
              </a:tr>
              <a:tr h="355952">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2025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Camogie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Boys Football</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Girls Football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Hurling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27363768"/>
                  </a:ext>
                </a:extLst>
              </a:tr>
              <a:tr h="355952">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Boys Football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Camogie </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Hurling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Girls Football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9336925"/>
                  </a:ext>
                </a:extLst>
              </a:tr>
              <a:tr h="355952">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Hurling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Girls Football</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Camogie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Boys Football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0401522"/>
                  </a:ext>
                </a:extLst>
              </a:tr>
              <a:tr h="355952">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Girls Football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Hurling</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Boys Football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Camogie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2084827"/>
                  </a:ext>
                </a:extLst>
              </a:tr>
              <a:tr h="173949">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1190727"/>
                  </a:ext>
                </a:extLst>
              </a:tr>
            </a:tbl>
          </a:graphicData>
        </a:graphic>
      </p:graphicFrame>
      <p:graphicFrame>
        <p:nvGraphicFramePr>
          <p:cNvPr id="4" name="Table 3">
            <a:extLst>
              <a:ext uri="{FF2B5EF4-FFF2-40B4-BE49-F238E27FC236}">
                <a16:creationId xmlns:a16="http://schemas.microsoft.com/office/drawing/2014/main" id="{CE792B1B-3D25-4A7F-93DF-EDC6A058986D}"/>
              </a:ext>
            </a:extLst>
          </p:cNvPr>
          <p:cNvGraphicFramePr>
            <a:graphicFrameLocks noGrp="1"/>
          </p:cNvGraphicFramePr>
          <p:nvPr>
            <p:extLst>
              <p:ext uri="{D42A27DB-BD31-4B8C-83A1-F6EECF244321}">
                <p14:modId xmlns:p14="http://schemas.microsoft.com/office/powerpoint/2010/main" val="4131745747"/>
              </p:ext>
            </p:extLst>
          </p:nvPr>
        </p:nvGraphicFramePr>
        <p:xfrm>
          <a:off x="1456737" y="3045125"/>
          <a:ext cx="9592850" cy="1937410"/>
        </p:xfrm>
        <a:graphic>
          <a:graphicData uri="http://schemas.openxmlformats.org/drawingml/2006/table">
            <a:tbl>
              <a:tblPr firstRow="1" firstCol="1" bandRow="1"/>
              <a:tblGrid>
                <a:gridCol w="1918570">
                  <a:extLst>
                    <a:ext uri="{9D8B030D-6E8A-4147-A177-3AD203B41FA5}">
                      <a16:colId xmlns:a16="http://schemas.microsoft.com/office/drawing/2014/main" val="4036588620"/>
                    </a:ext>
                  </a:extLst>
                </a:gridCol>
                <a:gridCol w="1918570">
                  <a:extLst>
                    <a:ext uri="{9D8B030D-6E8A-4147-A177-3AD203B41FA5}">
                      <a16:colId xmlns:a16="http://schemas.microsoft.com/office/drawing/2014/main" val="3133733608"/>
                    </a:ext>
                  </a:extLst>
                </a:gridCol>
                <a:gridCol w="1918570">
                  <a:extLst>
                    <a:ext uri="{9D8B030D-6E8A-4147-A177-3AD203B41FA5}">
                      <a16:colId xmlns:a16="http://schemas.microsoft.com/office/drawing/2014/main" val="1262121790"/>
                    </a:ext>
                  </a:extLst>
                </a:gridCol>
                <a:gridCol w="1918570">
                  <a:extLst>
                    <a:ext uri="{9D8B030D-6E8A-4147-A177-3AD203B41FA5}">
                      <a16:colId xmlns:a16="http://schemas.microsoft.com/office/drawing/2014/main" val="2087644186"/>
                    </a:ext>
                  </a:extLst>
                </a:gridCol>
                <a:gridCol w="1918570">
                  <a:extLst>
                    <a:ext uri="{9D8B030D-6E8A-4147-A177-3AD203B41FA5}">
                      <a16:colId xmlns:a16="http://schemas.microsoft.com/office/drawing/2014/main" val="1947262398"/>
                    </a:ext>
                  </a:extLst>
                </a:gridCol>
              </a:tblGrid>
              <a:tr h="315727">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Year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Connacht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Munster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Leinster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Ulster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2196076840"/>
                  </a:ext>
                </a:extLst>
              </a:tr>
              <a:tr h="315727">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2026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Leitrim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Tipperary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80470302"/>
                  </a:ext>
                </a:extLst>
              </a:tr>
              <a:tr h="315727">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Galway (H)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100" dirty="0" smtClean="0">
                          <a:effectLst/>
                          <a:latin typeface="Calibri" panose="020F0502020204030204" pitchFamily="34" charset="0"/>
                          <a:ea typeface="Calibri" panose="020F0502020204030204" pitchFamily="34" charset="0"/>
                          <a:cs typeface="Times New Roman" panose="02020603050405020304" pitchFamily="18" charset="0"/>
                        </a:rPr>
                        <a:t>Clare</a:t>
                      </a:r>
                      <a:r>
                        <a:rPr lang="en-US" sz="1100" baseline="0"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Laois (P)</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100" dirty="0" err="1" smtClean="0">
                          <a:effectLst/>
                          <a:latin typeface="Calibri" panose="020F0502020204030204" pitchFamily="34" charset="0"/>
                          <a:ea typeface="Calibri" panose="020F0502020204030204" pitchFamily="34" charset="0"/>
                          <a:cs typeface="Times New Roman" panose="02020603050405020304" pitchFamily="18" charset="0"/>
                        </a:rPr>
                        <a:t>Fermanagh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47552737"/>
                  </a:ext>
                </a:extLst>
              </a:tr>
              <a:tr h="315727">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Roscommon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Waterford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Kilkenny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Tyrone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01396807"/>
                  </a:ext>
                </a:extLst>
              </a:tr>
              <a:tr h="0">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2023</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Mayo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Kerry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Wicklow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Armagh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12969828"/>
                  </a:ext>
                </a:extLst>
              </a:tr>
              <a:tr h="315727">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2022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Sligo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Limerick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a:effectLst/>
                          <a:latin typeface="Calibri" panose="020F0502020204030204" pitchFamily="34" charset="0"/>
                          <a:ea typeface="Calibri" panose="020F0502020204030204" pitchFamily="34" charset="0"/>
                          <a:cs typeface="Times New Roman" panose="02020603050405020304" pitchFamily="18" charset="0"/>
                        </a:rPr>
                        <a:t>Offaly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IE" sz="1100" dirty="0">
                          <a:effectLst/>
                          <a:latin typeface="Calibri" panose="020F0502020204030204" pitchFamily="34" charset="0"/>
                          <a:ea typeface="Calibri" panose="020F0502020204030204" pitchFamily="34" charset="0"/>
                          <a:cs typeface="Times New Roman" panose="02020603050405020304" pitchFamily="18" charset="0"/>
                        </a:rPr>
                        <a:t>Down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796667"/>
                  </a:ext>
                </a:extLst>
              </a:tr>
            </a:tbl>
          </a:graphicData>
        </a:graphic>
      </p:graphicFrame>
    </p:spTree>
    <p:extLst>
      <p:ext uri="{BB962C8B-B14F-4D97-AF65-F5344CB8AC3E}">
        <p14:creationId xmlns:p14="http://schemas.microsoft.com/office/powerpoint/2010/main" val="22286857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72928-3CFA-496C-8933-7D763D682E35}"/>
              </a:ext>
            </a:extLst>
          </p:cNvPr>
          <p:cNvSpPr>
            <a:spLocks noGrp="1"/>
          </p:cNvSpPr>
          <p:nvPr>
            <p:ph type="title"/>
          </p:nvPr>
        </p:nvSpPr>
        <p:spPr/>
        <p:txBody>
          <a:bodyPr/>
          <a:lstStyle/>
          <a:p>
            <a:pPr algn="ctr"/>
            <a:r>
              <a:rPr lang="en-GB" dirty="0"/>
              <a:t>Age limits </a:t>
            </a:r>
          </a:p>
        </p:txBody>
      </p:sp>
      <p:sp>
        <p:nvSpPr>
          <p:cNvPr id="3" name="Content Placeholder 2">
            <a:extLst>
              <a:ext uri="{FF2B5EF4-FFF2-40B4-BE49-F238E27FC236}">
                <a16:creationId xmlns:a16="http://schemas.microsoft.com/office/drawing/2014/main" id="{AD8637F1-6FFB-450B-8F1F-443F674187D3}"/>
              </a:ext>
            </a:extLst>
          </p:cNvPr>
          <p:cNvSpPr>
            <a:spLocks noGrp="1"/>
          </p:cNvSpPr>
          <p:nvPr>
            <p:ph idx="1"/>
          </p:nvPr>
        </p:nvSpPr>
        <p:spPr/>
        <p:txBody>
          <a:bodyPr>
            <a:normAutofit fontScale="62500" lnSpcReduction="20000"/>
          </a:bodyPr>
          <a:lstStyle/>
          <a:p>
            <a:r>
              <a:rPr lang="en-US" b="1" dirty="0"/>
              <a:t>Age limits for Boys or Girls –Total enrolment of Boys only or Girls only: (3rd to 6th Classes inclusive)</a:t>
            </a:r>
            <a:br>
              <a:rPr lang="en-US" b="1" dirty="0"/>
            </a:br>
            <a:r>
              <a:rPr lang="en-US" b="1" dirty="0"/>
              <a:t>Children born on or after:</a:t>
            </a:r>
            <a:br>
              <a:rPr lang="en-US" b="1" dirty="0"/>
            </a:br>
            <a:r>
              <a:rPr lang="en-US" b="1" dirty="0"/>
              <a:t>Enrolment D.O.B</a:t>
            </a:r>
            <a:endParaRPr lang="en-GB" dirty="0"/>
          </a:p>
          <a:p>
            <a:pPr lvl="0"/>
            <a:r>
              <a:rPr lang="en-US" b="1" dirty="0"/>
              <a:t>200+ 1st Jan. </a:t>
            </a:r>
            <a:r>
              <a:rPr lang="en-US" b="1" dirty="0" smtClean="0"/>
              <a:t>2014</a:t>
            </a:r>
            <a:endParaRPr lang="en-GB" dirty="0"/>
          </a:p>
          <a:p>
            <a:pPr lvl="0"/>
            <a:r>
              <a:rPr lang="en-US" b="1" dirty="0"/>
              <a:t>170 – 199 1st Dec. </a:t>
            </a:r>
            <a:r>
              <a:rPr lang="en-US" b="1" dirty="0" smtClean="0"/>
              <a:t>2013</a:t>
            </a:r>
            <a:endParaRPr lang="en-GB" dirty="0"/>
          </a:p>
          <a:p>
            <a:pPr lvl="0"/>
            <a:r>
              <a:rPr lang="en-US" b="1" dirty="0"/>
              <a:t>140 – 169 1st Nov. </a:t>
            </a:r>
            <a:r>
              <a:rPr lang="en-US" b="1" dirty="0" smtClean="0"/>
              <a:t>2013</a:t>
            </a:r>
            <a:endParaRPr lang="en-GB" dirty="0"/>
          </a:p>
          <a:p>
            <a:pPr lvl="0"/>
            <a:r>
              <a:rPr lang="en-US" b="1" dirty="0"/>
              <a:t>110 – 139 1st Oct. </a:t>
            </a:r>
            <a:r>
              <a:rPr lang="en-US" b="1" dirty="0" smtClean="0"/>
              <a:t>2013</a:t>
            </a:r>
            <a:endParaRPr lang="en-GB" dirty="0"/>
          </a:p>
          <a:p>
            <a:pPr lvl="0"/>
            <a:r>
              <a:rPr lang="en-US" b="1" dirty="0"/>
              <a:t>80 – 109 1st Sept. </a:t>
            </a:r>
            <a:r>
              <a:rPr lang="en-US" b="1" dirty="0" smtClean="0"/>
              <a:t>2013</a:t>
            </a:r>
            <a:endParaRPr lang="en-GB" dirty="0"/>
          </a:p>
          <a:p>
            <a:pPr lvl="0"/>
            <a:r>
              <a:rPr lang="en-US" b="1" dirty="0"/>
              <a:t>50 – 79 1st Aug. </a:t>
            </a:r>
            <a:r>
              <a:rPr lang="en-US" b="1" dirty="0" smtClean="0"/>
              <a:t>2013</a:t>
            </a:r>
            <a:endParaRPr lang="en-GB" dirty="0"/>
          </a:p>
          <a:p>
            <a:pPr lvl="0"/>
            <a:r>
              <a:rPr lang="en-US" b="1" dirty="0"/>
              <a:t>30 – 49 1st July </a:t>
            </a:r>
            <a:r>
              <a:rPr lang="en-US" b="1" dirty="0" smtClean="0"/>
              <a:t>2013</a:t>
            </a:r>
            <a:endParaRPr lang="en-GB" dirty="0"/>
          </a:p>
          <a:p>
            <a:pPr lvl="0"/>
            <a:r>
              <a:rPr lang="en-US" b="1" dirty="0"/>
              <a:t>0 – 29 1st June </a:t>
            </a:r>
            <a:r>
              <a:rPr lang="en-US" b="1" dirty="0" smtClean="0"/>
              <a:t>2013</a:t>
            </a:r>
            <a:endParaRPr lang="en-GB" dirty="0"/>
          </a:p>
          <a:p>
            <a:endParaRPr lang="en-GB" dirty="0"/>
          </a:p>
        </p:txBody>
      </p:sp>
    </p:spTree>
    <p:extLst>
      <p:ext uri="{BB962C8B-B14F-4D97-AF65-F5344CB8AC3E}">
        <p14:creationId xmlns:p14="http://schemas.microsoft.com/office/powerpoint/2010/main" val="9875104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619332"/>
          </a:xfrm>
        </p:spPr>
        <p:txBody>
          <a:bodyPr/>
          <a:lstStyle/>
          <a:p>
            <a:pPr algn="ctr"/>
            <a:r>
              <a:rPr lang="en-US" dirty="0" err="1" smtClean="0"/>
              <a:t>Míle</a:t>
            </a:r>
            <a:r>
              <a:rPr lang="en-US" dirty="0" smtClean="0"/>
              <a:t> </a:t>
            </a:r>
            <a:r>
              <a:rPr lang="en-US" dirty="0" err="1" smtClean="0"/>
              <a:t>Buíochas</a:t>
            </a:r>
            <a:r>
              <a:rPr lang="en-US" dirty="0" smtClean="0"/>
              <a:t> </a:t>
            </a:r>
            <a:endParaRPr lang="en-IE" dirty="0"/>
          </a:p>
        </p:txBody>
      </p:sp>
      <p:sp>
        <p:nvSpPr>
          <p:cNvPr id="3" name="Content Placeholder 2"/>
          <p:cNvSpPr>
            <a:spLocks noGrp="1"/>
          </p:cNvSpPr>
          <p:nvPr>
            <p:ph idx="1"/>
          </p:nvPr>
        </p:nvSpPr>
        <p:spPr/>
        <p:txBody>
          <a:bodyPr>
            <a:normAutofit/>
          </a:bodyPr>
          <a:lstStyle/>
          <a:p>
            <a:r>
              <a:rPr lang="en-US" sz="1600" dirty="0" smtClean="0"/>
              <a:t>Dublin, </a:t>
            </a:r>
            <a:r>
              <a:rPr lang="en-US" sz="1600" dirty="0" err="1" smtClean="0"/>
              <a:t>Laois</a:t>
            </a:r>
            <a:r>
              <a:rPr lang="en-US" sz="1600" dirty="0" smtClean="0"/>
              <a:t>, </a:t>
            </a:r>
            <a:r>
              <a:rPr lang="en-US" sz="1600" dirty="0" err="1" smtClean="0"/>
              <a:t>Louth</a:t>
            </a:r>
            <a:r>
              <a:rPr lang="en-US" sz="1600" dirty="0" smtClean="0"/>
              <a:t>, </a:t>
            </a:r>
            <a:r>
              <a:rPr lang="en-US" sz="1600" dirty="0" err="1" smtClean="0"/>
              <a:t>Wicklow</a:t>
            </a:r>
            <a:r>
              <a:rPr lang="en-US" sz="1600" dirty="0" smtClean="0"/>
              <a:t>, Kildare, </a:t>
            </a:r>
            <a:r>
              <a:rPr lang="en-US" sz="1600" dirty="0" err="1" smtClean="0"/>
              <a:t>Meath</a:t>
            </a:r>
            <a:r>
              <a:rPr lang="en-US" sz="1600" dirty="0" smtClean="0"/>
              <a:t>, </a:t>
            </a:r>
            <a:r>
              <a:rPr lang="en-US" sz="1600" dirty="0" err="1" smtClean="0"/>
              <a:t>Offaly</a:t>
            </a:r>
            <a:r>
              <a:rPr lang="en-US" sz="1600" dirty="0" smtClean="0"/>
              <a:t>, Westmeath, </a:t>
            </a:r>
            <a:r>
              <a:rPr lang="en-US" sz="1600" dirty="0" err="1" smtClean="0"/>
              <a:t>Kilkenny</a:t>
            </a:r>
            <a:r>
              <a:rPr lang="en-US" sz="1600" dirty="0" smtClean="0"/>
              <a:t>, Wexford, </a:t>
            </a:r>
            <a:r>
              <a:rPr lang="en-US" sz="1600" dirty="0" err="1" smtClean="0"/>
              <a:t>Carlow</a:t>
            </a:r>
            <a:r>
              <a:rPr lang="en-US" sz="1600" dirty="0" smtClean="0"/>
              <a:t>, Leinster.</a:t>
            </a:r>
          </a:p>
          <a:p>
            <a:r>
              <a:rPr lang="en-US" sz="1600" dirty="0" smtClean="0"/>
              <a:t>Clare, Kerry, </a:t>
            </a:r>
            <a:r>
              <a:rPr lang="en-US" sz="1600" dirty="0" err="1" smtClean="0"/>
              <a:t>Tipperary</a:t>
            </a:r>
            <a:r>
              <a:rPr lang="en-US" sz="1600" dirty="0" smtClean="0"/>
              <a:t>, Cork, </a:t>
            </a:r>
          </a:p>
          <a:p>
            <a:r>
              <a:rPr lang="en-US" sz="1600" dirty="0" smtClean="0"/>
              <a:t>Monaghan, Ulster, Derry, Tyrone, </a:t>
            </a:r>
            <a:r>
              <a:rPr lang="en-US" sz="1600" dirty="0" err="1" smtClean="0"/>
              <a:t>Fermanagh</a:t>
            </a:r>
            <a:r>
              <a:rPr lang="en-US" sz="1600" dirty="0" smtClean="0"/>
              <a:t>, </a:t>
            </a:r>
          </a:p>
          <a:p>
            <a:r>
              <a:rPr lang="en-US" sz="1600" dirty="0" err="1" smtClean="0"/>
              <a:t>Leitrim</a:t>
            </a:r>
            <a:r>
              <a:rPr lang="en-US" sz="1600" dirty="0" smtClean="0"/>
              <a:t> , Roscommon, Mayo, Connacht, Galway, </a:t>
            </a:r>
            <a:endParaRPr lang="en-IE" sz="1600" dirty="0"/>
          </a:p>
        </p:txBody>
      </p:sp>
    </p:spTree>
    <p:extLst>
      <p:ext uri="{BB962C8B-B14F-4D97-AF65-F5344CB8AC3E}">
        <p14:creationId xmlns:p14="http://schemas.microsoft.com/office/powerpoint/2010/main" val="32889500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470262"/>
            <a:ext cx="9603275" cy="613955"/>
          </a:xfrm>
        </p:spPr>
        <p:txBody>
          <a:bodyPr/>
          <a:lstStyle/>
          <a:p>
            <a:pPr algn="ctr"/>
            <a:r>
              <a:rPr lang="en-US" dirty="0" smtClean="0"/>
              <a:t>Feedback </a:t>
            </a:r>
            <a:endParaRPr lang="en-IE" dirty="0"/>
          </a:p>
        </p:txBody>
      </p:sp>
      <p:sp>
        <p:nvSpPr>
          <p:cNvPr id="3" name="Content Placeholder 2"/>
          <p:cNvSpPr>
            <a:spLocks noGrp="1"/>
          </p:cNvSpPr>
          <p:nvPr>
            <p:ph idx="1"/>
          </p:nvPr>
        </p:nvSpPr>
        <p:spPr>
          <a:xfrm>
            <a:off x="1451579" y="1423852"/>
            <a:ext cx="9603275" cy="4219302"/>
          </a:xfrm>
        </p:spPr>
        <p:txBody>
          <a:bodyPr>
            <a:normAutofit lnSpcReduction="10000"/>
          </a:bodyPr>
          <a:lstStyle/>
          <a:p>
            <a:r>
              <a:rPr lang="en-US" sz="1600" dirty="0"/>
              <a:t>The window between completion of games and submission of </a:t>
            </a:r>
            <a:r>
              <a:rPr lang="en-US" sz="1600" dirty="0" err="1"/>
              <a:t>páistí</a:t>
            </a:r>
            <a:r>
              <a:rPr lang="en-US" sz="1600" dirty="0"/>
              <a:t> is tight in given the weather. Thankfully 2025 had a later Easter and drier weather but 2024 was a stressful time for </a:t>
            </a:r>
            <a:r>
              <a:rPr lang="en-US" sz="1600" dirty="0" err="1"/>
              <a:t>organisers</a:t>
            </a:r>
            <a:r>
              <a:rPr lang="en-US" sz="1600" dirty="0"/>
              <a:t> given the earlier Easter break and 2026 may present similar challenges if the weather is not </a:t>
            </a:r>
            <a:r>
              <a:rPr lang="en-US" sz="1600" dirty="0" err="1"/>
              <a:t>favourable</a:t>
            </a:r>
            <a:r>
              <a:rPr lang="en-US" sz="1600" dirty="0"/>
              <a:t>.</a:t>
            </a:r>
          </a:p>
          <a:p>
            <a:r>
              <a:rPr lang="en-US" sz="1600" dirty="0"/>
              <a:t>For schools with an enrolment of less than 20 pupils from third to sixth I believe that there should be no age limit applied as it only serves to prevent these schools from participating in the competition </a:t>
            </a:r>
          </a:p>
          <a:p>
            <a:r>
              <a:rPr lang="en-US" sz="1600" dirty="0"/>
              <a:t>Children really enjoy the opportunity to play in the INTO CNMB mini7's and it a very appealing showcase. I know the hope is that teacher would get tickets for this match and I guess from a Kerry perspective it is a journey that would have to be planned as it is a 4/5 hour </a:t>
            </a:r>
            <a:r>
              <a:rPr lang="en-US" sz="1600" dirty="0" smtClean="0"/>
              <a:t>journey</a:t>
            </a:r>
          </a:p>
          <a:p>
            <a:r>
              <a:rPr lang="en-US" sz="1600" dirty="0"/>
              <a:t>The feeling in our county is that the age limits for the Mini 7s is becoming more obsolete every year with an aging primary school population in the republic</a:t>
            </a:r>
          </a:p>
          <a:p>
            <a:r>
              <a:rPr lang="en-US" sz="1600" dirty="0"/>
              <a:t>We find this works best for selection as it is completely transparent and doesn't </a:t>
            </a:r>
            <a:r>
              <a:rPr lang="en-US" sz="1600" dirty="0" err="1"/>
              <a:t>favour</a:t>
            </a:r>
            <a:r>
              <a:rPr lang="en-US" sz="1600" dirty="0"/>
              <a:t> stronger schools. </a:t>
            </a:r>
          </a:p>
          <a:p>
            <a:r>
              <a:rPr lang="en-US" sz="1600" dirty="0"/>
              <a:t>It’s a wonderful prize and any child or parent who was involved speaks so highly of all those who </a:t>
            </a:r>
            <a:r>
              <a:rPr lang="en-US" sz="1600" dirty="0" err="1"/>
              <a:t>organise</a:t>
            </a:r>
            <a:r>
              <a:rPr lang="en-US" sz="1600" dirty="0"/>
              <a:t> it. </a:t>
            </a:r>
          </a:p>
          <a:p>
            <a:endParaRPr lang="en-US" sz="1600" dirty="0" smtClean="0"/>
          </a:p>
          <a:p>
            <a:pPr marL="0" indent="0">
              <a:buNone/>
            </a:pPr>
            <a:endParaRPr lang="en-US" sz="1600" dirty="0"/>
          </a:p>
          <a:p>
            <a:endParaRPr lang="en-IE" dirty="0"/>
          </a:p>
        </p:txBody>
      </p:sp>
    </p:spTree>
    <p:extLst>
      <p:ext uri="{BB962C8B-B14F-4D97-AF65-F5344CB8AC3E}">
        <p14:creationId xmlns:p14="http://schemas.microsoft.com/office/powerpoint/2010/main" val="40508790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470263"/>
            <a:ext cx="9603275" cy="979715"/>
          </a:xfrm>
        </p:spPr>
        <p:txBody>
          <a:bodyPr/>
          <a:lstStyle/>
          <a:p>
            <a:pPr algn="ctr"/>
            <a:r>
              <a:rPr lang="en-US" dirty="0" smtClean="0"/>
              <a:t>Feedback </a:t>
            </a:r>
            <a:endParaRPr lang="en-IE" dirty="0"/>
          </a:p>
        </p:txBody>
      </p:sp>
      <p:sp>
        <p:nvSpPr>
          <p:cNvPr id="3" name="Content Placeholder 2"/>
          <p:cNvSpPr>
            <a:spLocks noGrp="1"/>
          </p:cNvSpPr>
          <p:nvPr>
            <p:ph idx="1"/>
          </p:nvPr>
        </p:nvSpPr>
        <p:spPr>
          <a:xfrm>
            <a:off x="1451579" y="1240971"/>
            <a:ext cx="9603275" cy="4376057"/>
          </a:xfrm>
        </p:spPr>
        <p:txBody>
          <a:bodyPr>
            <a:normAutofit fontScale="92500"/>
          </a:bodyPr>
          <a:lstStyle/>
          <a:p>
            <a:r>
              <a:rPr lang="en-US" sz="1600" dirty="0" smtClean="0"/>
              <a:t>No</a:t>
            </a:r>
            <a:r>
              <a:rPr lang="en-US" sz="1600" dirty="0"/>
              <a:t>, very happy with current set up</a:t>
            </a:r>
            <a:r>
              <a:rPr lang="en-US" sz="1600" dirty="0" smtClean="0"/>
              <a:t>.</a:t>
            </a:r>
          </a:p>
          <a:p>
            <a:endParaRPr lang="en-US" sz="1600" dirty="0"/>
          </a:p>
          <a:p>
            <a:r>
              <a:rPr lang="en-US" sz="1600" dirty="0"/>
              <a:t>Mini 7s age limits are making the competition more obsolete every year with an ageing primary school population in the Republic of Ireland. A two-tier competition where older children take part could possibly be part of the solution</a:t>
            </a:r>
            <a:r>
              <a:rPr lang="en-US" sz="1600" dirty="0" smtClean="0"/>
              <a:t>.</a:t>
            </a:r>
          </a:p>
          <a:p>
            <a:r>
              <a:rPr lang="en-US" sz="1600" dirty="0"/>
              <a:t>We went to a non-competitive format for a short period a number of years ago. Interest in competing died rapidly!</a:t>
            </a:r>
          </a:p>
          <a:p>
            <a:r>
              <a:rPr lang="en-US" sz="1600" dirty="0"/>
              <a:t>We rune the football 7s in the Autumn, the Hurling and Camogie in the Spring/Summer. Of 100 primary schools in Wexford, over 70 always enter, so it takes quite a while to run off. Hurling/Camogie finals are not played until early June, so the deadline to submit players for </a:t>
            </a:r>
            <a:r>
              <a:rPr lang="en-US" sz="1600" dirty="0" err="1"/>
              <a:t>Croke</a:t>
            </a:r>
            <a:r>
              <a:rPr lang="en-US" sz="1600" dirty="0"/>
              <a:t> Park is a problem for Wexford.</a:t>
            </a:r>
          </a:p>
          <a:p>
            <a:r>
              <a:rPr lang="en-US" sz="1600" dirty="0"/>
              <a:t>More opportunities like this would be welcomed. </a:t>
            </a:r>
          </a:p>
          <a:p>
            <a:r>
              <a:rPr lang="en-US" sz="1600" dirty="0"/>
              <a:t>Keep up the good work Bernie!</a:t>
            </a:r>
          </a:p>
          <a:p>
            <a:r>
              <a:rPr lang="en-US" sz="1600" dirty="0"/>
              <a:t>All should be game based to ensure high standard of mobility in </a:t>
            </a:r>
            <a:r>
              <a:rPr lang="en-US" sz="1600" dirty="0" err="1"/>
              <a:t>Croke</a:t>
            </a:r>
            <a:r>
              <a:rPr lang="en-US" sz="1600" dirty="0"/>
              <a:t> Park. Top skills does not equate to good player. </a:t>
            </a:r>
          </a:p>
          <a:p>
            <a:endParaRPr lang="en-US" sz="1600" dirty="0"/>
          </a:p>
          <a:p>
            <a:endParaRPr lang="en-IE" sz="1600" dirty="0"/>
          </a:p>
        </p:txBody>
      </p:sp>
    </p:spTree>
    <p:extLst>
      <p:ext uri="{BB962C8B-B14F-4D97-AF65-F5344CB8AC3E}">
        <p14:creationId xmlns:p14="http://schemas.microsoft.com/office/powerpoint/2010/main" val="23096960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789150"/>
          </a:xfrm>
        </p:spPr>
        <p:txBody>
          <a:bodyPr>
            <a:normAutofit/>
          </a:bodyPr>
          <a:lstStyle/>
          <a:p>
            <a:pPr algn="ctr"/>
            <a:r>
              <a:rPr lang="en-US" sz="2800" dirty="0" smtClean="0"/>
              <a:t>Parental Feedback </a:t>
            </a:r>
            <a:endParaRPr lang="en-IE" sz="2800" dirty="0"/>
          </a:p>
        </p:txBody>
      </p:sp>
      <p:sp>
        <p:nvSpPr>
          <p:cNvPr id="3" name="Content Placeholder 2"/>
          <p:cNvSpPr>
            <a:spLocks noGrp="1"/>
          </p:cNvSpPr>
          <p:nvPr>
            <p:ph idx="1"/>
          </p:nvPr>
        </p:nvSpPr>
        <p:spPr>
          <a:xfrm>
            <a:off x="1451579" y="1593670"/>
            <a:ext cx="9603275" cy="4114799"/>
          </a:xfrm>
        </p:spPr>
        <p:txBody>
          <a:bodyPr>
            <a:normAutofit/>
          </a:bodyPr>
          <a:lstStyle/>
          <a:p>
            <a:r>
              <a:rPr lang="en-IE" sz="1600" dirty="0"/>
              <a:t>Just wanted to say thank you so much for Ryan's experience yesterday. He had a fabulous day. It was so well organised and executed. Ryan was so happy to keep his referee kit. </a:t>
            </a:r>
            <a:r>
              <a:rPr lang="en-IE" sz="1600" dirty="0" smtClean="0"/>
              <a:t>It </a:t>
            </a:r>
            <a:r>
              <a:rPr lang="en-IE" sz="1600" dirty="0"/>
              <a:t>was a fantastic experience for our whole family.</a:t>
            </a:r>
            <a:r>
              <a:rPr lang="en-IE" dirty="0"/>
              <a:t> </a:t>
            </a:r>
          </a:p>
          <a:p>
            <a:r>
              <a:rPr lang="en-IE" sz="1600" dirty="0" smtClean="0"/>
              <a:t>Thank </a:t>
            </a:r>
            <a:r>
              <a:rPr lang="en-IE" sz="1600" dirty="0"/>
              <a:t>you so much for the absolutely wonderful &amp; memorable day for Mischa &amp; all our family yesterday. She really enjoyed it all! From the second we left our house yesterday morning, the excitement and anticipation of which jersey she would play in, how close we would get to the players from Meath &amp; Donegal, and all that we would encounter on our day to </a:t>
            </a:r>
            <a:r>
              <a:rPr lang="en-IE" sz="1600" dirty="0" err="1"/>
              <a:t>Croke</a:t>
            </a:r>
            <a:r>
              <a:rPr lang="en-IE" sz="1600" dirty="0"/>
              <a:t> Park was enormous. </a:t>
            </a:r>
            <a:r>
              <a:rPr lang="en-IE" sz="1600" dirty="0" smtClean="0"/>
              <a:t>Mischa </a:t>
            </a:r>
            <a:r>
              <a:rPr lang="en-IE" sz="1600" dirty="0"/>
              <a:t>was so well looked after, and I just wanted to say thank you </a:t>
            </a:r>
            <a:r>
              <a:rPr lang="en-IE" sz="1600" dirty="0" smtClean="0"/>
              <a:t>again. My </a:t>
            </a:r>
            <a:r>
              <a:rPr lang="en-IE" sz="1600" dirty="0"/>
              <a:t>late mother was from Donegal, and for Mischa to wear the Donegal jersey was truly special. </a:t>
            </a:r>
            <a:r>
              <a:rPr lang="en-IE" sz="1600" dirty="0" smtClean="0"/>
              <a:t>I </a:t>
            </a:r>
            <a:r>
              <a:rPr lang="en-IE" sz="1600" dirty="0"/>
              <a:t>hope you have a great end to the season, and best wishes for continued success in bringing young players on this once in a lifetime day to remember. We really appreciate the huge effort that is involved in pulling it all together</a:t>
            </a:r>
          </a:p>
          <a:p>
            <a:endParaRPr lang="en-IE" dirty="0"/>
          </a:p>
        </p:txBody>
      </p:sp>
    </p:spTree>
    <p:extLst>
      <p:ext uri="{BB962C8B-B14F-4D97-AF65-F5344CB8AC3E}">
        <p14:creationId xmlns:p14="http://schemas.microsoft.com/office/powerpoint/2010/main" val="25188326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763024"/>
          </a:xfrm>
        </p:spPr>
        <p:txBody>
          <a:bodyPr>
            <a:normAutofit/>
          </a:bodyPr>
          <a:lstStyle/>
          <a:p>
            <a:pPr algn="ctr"/>
            <a:r>
              <a:rPr lang="en-US" sz="2800" dirty="0" smtClean="0"/>
              <a:t>Parental </a:t>
            </a:r>
            <a:r>
              <a:rPr lang="en-US" sz="2800" dirty="0" err="1" smtClean="0"/>
              <a:t>FeedBack</a:t>
            </a:r>
            <a:r>
              <a:rPr lang="en-US" sz="2800" dirty="0" smtClean="0"/>
              <a:t> </a:t>
            </a:r>
            <a:endParaRPr lang="en-IE" sz="2800" dirty="0"/>
          </a:p>
        </p:txBody>
      </p:sp>
      <p:sp>
        <p:nvSpPr>
          <p:cNvPr id="3" name="Content Placeholder 2"/>
          <p:cNvSpPr>
            <a:spLocks noGrp="1"/>
          </p:cNvSpPr>
          <p:nvPr>
            <p:ph idx="1"/>
          </p:nvPr>
        </p:nvSpPr>
        <p:spPr>
          <a:xfrm>
            <a:off x="1451579" y="1567544"/>
            <a:ext cx="9603275" cy="3898801"/>
          </a:xfrm>
        </p:spPr>
        <p:txBody>
          <a:bodyPr>
            <a:normAutofit fontScale="92500" lnSpcReduction="20000"/>
          </a:bodyPr>
          <a:lstStyle/>
          <a:p>
            <a:r>
              <a:rPr lang="en-IE" sz="1600" dirty="0"/>
              <a:t>Just a quick note to let you know that David had the time of his life in </a:t>
            </a:r>
            <a:r>
              <a:rPr lang="en-IE" sz="1600" dirty="0" err="1"/>
              <a:t>Croke</a:t>
            </a:r>
            <a:r>
              <a:rPr lang="en-IE" sz="1600" dirty="0"/>
              <a:t> Park yesterday. Your team looked after him really well and he was grinning from ear to ear when he came off the pitch after his half time game, despite having to wear a Meath jersey Thanks again for all the effort the </a:t>
            </a:r>
            <a:r>
              <a:rPr lang="en-IE" sz="1600" dirty="0" err="1"/>
              <a:t>Cumann</a:t>
            </a:r>
            <a:r>
              <a:rPr lang="en-IE" sz="1600" dirty="0"/>
              <a:t> team put in year after year. It is an incredible experience for the children and a really proud moment for parent</a:t>
            </a:r>
          </a:p>
          <a:p>
            <a:r>
              <a:rPr lang="en-IE" sz="1600" dirty="0"/>
              <a:t>Just wanted to say thanks a million for the opportunity for our daughter Ciara to play the half time games on July 5th. She had a super day and made loads of memories. We really appreciate all the hard work that goes into making days like these happen</a:t>
            </a:r>
          </a:p>
          <a:p>
            <a:r>
              <a:rPr lang="en-IE" sz="1700" dirty="0"/>
              <a:t> </a:t>
            </a:r>
            <a:r>
              <a:rPr lang="en-IE" sz="1700" dirty="0" smtClean="0"/>
              <a:t>Just </a:t>
            </a:r>
            <a:r>
              <a:rPr lang="en-IE" sz="1700" dirty="0"/>
              <a:t>a quick note to say thank you, we had an amazing experience on Saturday. Thank you for the opportunity and </a:t>
            </a:r>
            <a:r>
              <a:rPr lang="en-IE" sz="1700" dirty="0" err="1" smtClean="0"/>
              <a:t>organisation.That</a:t>
            </a:r>
            <a:r>
              <a:rPr lang="en-IE" sz="1700" dirty="0" smtClean="0"/>
              <a:t> </a:t>
            </a:r>
            <a:r>
              <a:rPr lang="en-IE" sz="1700" dirty="0"/>
              <a:t>was a long day for you all on Sunday. I can really appreciate the amount of time and effort in getting everything to run as smoothly as it did. From a parents point of view it was an amazing experience and our daughter Eimear had a thoroughly enjoyable day. It is something we will always remember as a family and thank you on a personal level for all you did to make that possible. I just wanted to thank </a:t>
            </a:r>
            <a:r>
              <a:rPr lang="en-IE" sz="1700"/>
              <a:t>you </a:t>
            </a:r>
            <a:r>
              <a:rPr lang="en-IE" sz="1700" smtClean="0"/>
              <a:t>and </a:t>
            </a:r>
            <a:r>
              <a:rPr lang="en-IE" sz="1700" dirty="0"/>
              <a:t>your colleagues so much for all your time and effort in organising the primary school game recently at the All Ireland Semi Final Kerry V Tyrone</a:t>
            </a:r>
            <a:r>
              <a:rPr lang="en-IE" sz="1900" dirty="0"/>
              <a:t>. </a:t>
            </a:r>
          </a:p>
          <a:p>
            <a:endParaRPr lang="en-IE" dirty="0"/>
          </a:p>
        </p:txBody>
      </p:sp>
    </p:spTree>
    <p:extLst>
      <p:ext uri="{BB962C8B-B14F-4D97-AF65-F5344CB8AC3E}">
        <p14:creationId xmlns:p14="http://schemas.microsoft.com/office/powerpoint/2010/main" val="3855978312"/>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222</TotalTime>
  <Words>1557</Words>
  <Application>Microsoft Office PowerPoint</Application>
  <PresentationFormat>Widescreen</PresentationFormat>
  <Paragraphs>182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Gill Sans MT</vt:lpstr>
      <vt:lpstr>Times New Roman</vt:lpstr>
      <vt:lpstr>Gallery</vt:lpstr>
      <vt:lpstr>Cumann na mBunscol</vt:lpstr>
      <vt:lpstr>Mini 7’s 2025</vt:lpstr>
      <vt:lpstr>Review Committee </vt:lpstr>
      <vt:lpstr>Croke Park Exhibition Games </vt:lpstr>
      <vt:lpstr>Last Reviews </vt:lpstr>
      <vt:lpstr>Rules </vt:lpstr>
      <vt:lpstr>Croke ParK</vt:lpstr>
      <vt:lpstr>Mini 7’s Survey </vt:lpstr>
      <vt:lpstr>Organisational Rules   </vt:lpstr>
      <vt:lpstr> Organisational Rules </vt:lpstr>
      <vt:lpstr>Organisational Rules </vt:lpstr>
      <vt:lpstr>Organisational Rules </vt:lpstr>
      <vt:lpstr>Young Whistlers </vt:lpstr>
      <vt:lpstr>Young Whistler Programme </vt:lpstr>
      <vt:lpstr>Ticket Allocation</vt:lpstr>
      <vt:lpstr>Playing Rules </vt:lpstr>
      <vt:lpstr>Playing Rules </vt:lpstr>
      <vt:lpstr>PowerPoint Presentation</vt:lpstr>
      <vt:lpstr>Age limits </vt:lpstr>
      <vt:lpstr>Míle Buíochas </vt:lpstr>
      <vt:lpstr>Feedback </vt:lpstr>
      <vt:lpstr>Feedback </vt:lpstr>
      <vt:lpstr>Parental Feedback </vt:lpstr>
      <vt:lpstr>Parental FeedBack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Cumann na mBunscol</dc:title>
  <dc:creator>Windows</dc:creator>
  <cp:lastModifiedBy>Windows User</cp:lastModifiedBy>
  <cp:revision>35</cp:revision>
  <dcterms:created xsi:type="dcterms:W3CDTF">2025-02-26T10:57:35Z</dcterms:created>
  <dcterms:modified xsi:type="dcterms:W3CDTF">2025-09-18T21:52:53Z</dcterms:modified>
</cp:coreProperties>
</file>